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Lst>
  <p:sldSz cx="25203150" cy="39604950"/>
  <p:notesSz cx="6858000" cy="9144000"/>
  <p:defaultTextStyle>
    <a:defPPr>
      <a:defRPr lang="zh-TW"/>
    </a:defPPr>
    <a:lvl1pPr marL="0" algn="l" defTabSz="3703118" rtl="0" eaLnBrk="1" latinLnBrk="0" hangingPunct="1">
      <a:defRPr sz="7300" kern="1200">
        <a:solidFill>
          <a:schemeClr val="tx1"/>
        </a:solidFill>
        <a:latin typeface="+mn-lt"/>
        <a:ea typeface="+mn-ea"/>
        <a:cs typeface="+mn-cs"/>
      </a:defRPr>
    </a:lvl1pPr>
    <a:lvl2pPr marL="1851559" algn="l" defTabSz="3703118" rtl="0" eaLnBrk="1" latinLnBrk="0" hangingPunct="1">
      <a:defRPr sz="7300" kern="1200">
        <a:solidFill>
          <a:schemeClr val="tx1"/>
        </a:solidFill>
        <a:latin typeface="+mn-lt"/>
        <a:ea typeface="+mn-ea"/>
        <a:cs typeface="+mn-cs"/>
      </a:defRPr>
    </a:lvl2pPr>
    <a:lvl3pPr marL="3703118" algn="l" defTabSz="3703118" rtl="0" eaLnBrk="1" latinLnBrk="0" hangingPunct="1">
      <a:defRPr sz="7300" kern="1200">
        <a:solidFill>
          <a:schemeClr val="tx1"/>
        </a:solidFill>
        <a:latin typeface="+mn-lt"/>
        <a:ea typeface="+mn-ea"/>
        <a:cs typeface="+mn-cs"/>
      </a:defRPr>
    </a:lvl3pPr>
    <a:lvl4pPr marL="5554676" algn="l" defTabSz="3703118" rtl="0" eaLnBrk="1" latinLnBrk="0" hangingPunct="1">
      <a:defRPr sz="7300" kern="1200">
        <a:solidFill>
          <a:schemeClr val="tx1"/>
        </a:solidFill>
        <a:latin typeface="+mn-lt"/>
        <a:ea typeface="+mn-ea"/>
        <a:cs typeface="+mn-cs"/>
      </a:defRPr>
    </a:lvl4pPr>
    <a:lvl5pPr marL="7406231" algn="l" defTabSz="3703118" rtl="0" eaLnBrk="1" latinLnBrk="0" hangingPunct="1">
      <a:defRPr sz="7300" kern="1200">
        <a:solidFill>
          <a:schemeClr val="tx1"/>
        </a:solidFill>
        <a:latin typeface="+mn-lt"/>
        <a:ea typeface="+mn-ea"/>
        <a:cs typeface="+mn-cs"/>
      </a:defRPr>
    </a:lvl5pPr>
    <a:lvl6pPr marL="9257790" algn="l" defTabSz="3703118" rtl="0" eaLnBrk="1" latinLnBrk="0" hangingPunct="1">
      <a:defRPr sz="7300" kern="1200">
        <a:solidFill>
          <a:schemeClr val="tx1"/>
        </a:solidFill>
        <a:latin typeface="+mn-lt"/>
        <a:ea typeface="+mn-ea"/>
        <a:cs typeface="+mn-cs"/>
      </a:defRPr>
    </a:lvl6pPr>
    <a:lvl7pPr marL="11109348" algn="l" defTabSz="3703118" rtl="0" eaLnBrk="1" latinLnBrk="0" hangingPunct="1">
      <a:defRPr sz="7300" kern="1200">
        <a:solidFill>
          <a:schemeClr val="tx1"/>
        </a:solidFill>
        <a:latin typeface="+mn-lt"/>
        <a:ea typeface="+mn-ea"/>
        <a:cs typeface="+mn-cs"/>
      </a:defRPr>
    </a:lvl7pPr>
    <a:lvl8pPr marL="12960907" algn="l" defTabSz="3703118" rtl="0" eaLnBrk="1" latinLnBrk="0" hangingPunct="1">
      <a:defRPr sz="7300" kern="1200">
        <a:solidFill>
          <a:schemeClr val="tx1"/>
        </a:solidFill>
        <a:latin typeface="+mn-lt"/>
        <a:ea typeface="+mn-ea"/>
        <a:cs typeface="+mn-cs"/>
      </a:defRPr>
    </a:lvl8pPr>
    <a:lvl9pPr marL="14812466" algn="l" defTabSz="3703118" rtl="0" eaLnBrk="1" latinLnBrk="0" hangingPunct="1">
      <a:defRPr sz="73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2904" y="10956"/>
      </p:cViewPr>
      <p:guideLst>
        <p:guide orient="horz" pos="12474"/>
        <p:guide pos="7938"/>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890236" y="12303207"/>
            <a:ext cx="21422678" cy="8489394"/>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3780473" y="22442805"/>
            <a:ext cx="17642205" cy="10121265"/>
          </a:xfrm>
        </p:spPr>
        <p:txBody>
          <a:bodyPr/>
          <a:lstStyle>
            <a:lvl1pPr marL="0" indent="0" algn="ctr">
              <a:buNone/>
              <a:defRPr>
                <a:solidFill>
                  <a:schemeClr val="tx1">
                    <a:tint val="75000"/>
                  </a:schemeClr>
                </a:solidFill>
              </a:defRPr>
            </a:lvl1pPr>
            <a:lvl2pPr marL="1851458" indent="0" algn="ctr">
              <a:buNone/>
              <a:defRPr>
                <a:solidFill>
                  <a:schemeClr val="tx1">
                    <a:tint val="75000"/>
                  </a:schemeClr>
                </a:solidFill>
              </a:defRPr>
            </a:lvl2pPr>
            <a:lvl3pPr marL="3702915" indent="0" algn="ctr">
              <a:buNone/>
              <a:defRPr>
                <a:solidFill>
                  <a:schemeClr val="tx1">
                    <a:tint val="75000"/>
                  </a:schemeClr>
                </a:solidFill>
              </a:defRPr>
            </a:lvl3pPr>
            <a:lvl4pPr marL="5554373" indent="0" algn="ctr">
              <a:buNone/>
              <a:defRPr>
                <a:solidFill>
                  <a:schemeClr val="tx1">
                    <a:tint val="75000"/>
                  </a:schemeClr>
                </a:solidFill>
              </a:defRPr>
            </a:lvl4pPr>
            <a:lvl5pPr marL="7405822" indent="0" algn="ctr">
              <a:buNone/>
              <a:defRPr>
                <a:solidFill>
                  <a:schemeClr val="tx1">
                    <a:tint val="75000"/>
                  </a:schemeClr>
                </a:solidFill>
              </a:defRPr>
            </a:lvl5pPr>
            <a:lvl6pPr marL="9257279" indent="0" algn="ctr">
              <a:buNone/>
              <a:defRPr>
                <a:solidFill>
                  <a:schemeClr val="tx1">
                    <a:tint val="75000"/>
                  </a:schemeClr>
                </a:solidFill>
              </a:defRPr>
            </a:lvl6pPr>
            <a:lvl7pPr marL="11108737" indent="0" algn="ctr">
              <a:buNone/>
              <a:defRPr>
                <a:solidFill>
                  <a:schemeClr val="tx1">
                    <a:tint val="75000"/>
                  </a:schemeClr>
                </a:solidFill>
              </a:defRPr>
            </a:lvl7pPr>
            <a:lvl8pPr marL="12960194" indent="0" algn="ctr">
              <a:buNone/>
              <a:defRPr>
                <a:solidFill>
                  <a:schemeClr val="tx1">
                    <a:tint val="75000"/>
                  </a:schemeClr>
                </a:solidFill>
              </a:defRPr>
            </a:lvl8pPr>
            <a:lvl9pPr marL="14811652"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209EE538-6E91-4DBE-9B73-91394642A7FE}" type="datetimeFigureOut">
              <a:rPr lang="zh-TW" altLang="en-US" smtClean="0"/>
              <a:t>2013/9/25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D48C5EA-273E-4A0F-82B9-48BF92346D43}" type="slidenum">
              <a:rPr lang="zh-TW" altLang="en-US" smtClean="0"/>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209EE538-6E91-4DBE-9B73-91394642A7FE}" type="datetimeFigureOut">
              <a:rPr lang="zh-TW" altLang="en-US" smtClean="0"/>
              <a:t>2013/9/25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D48C5EA-273E-4A0F-82B9-48BF92346D43}" type="slidenum">
              <a:rPr lang="zh-TW" altLang="en-US" smtClean="0"/>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1990875" y="25449862"/>
            <a:ext cx="21422678" cy="7865983"/>
          </a:xfrm>
        </p:spPr>
        <p:txBody>
          <a:bodyPr anchor="t"/>
          <a:lstStyle>
            <a:lvl1pPr algn="l">
              <a:defRPr sz="162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1990875" y="16786270"/>
            <a:ext cx="21422678" cy="8663580"/>
          </a:xfrm>
        </p:spPr>
        <p:txBody>
          <a:bodyPr anchor="b"/>
          <a:lstStyle>
            <a:lvl1pPr marL="0" indent="0">
              <a:buNone/>
              <a:defRPr sz="8100">
                <a:solidFill>
                  <a:schemeClr val="tx1">
                    <a:tint val="75000"/>
                  </a:schemeClr>
                </a:solidFill>
              </a:defRPr>
            </a:lvl1pPr>
            <a:lvl2pPr marL="1851458" indent="0">
              <a:buNone/>
              <a:defRPr sz="7300">
                <a:solidFill>
                  <a:schemeClr val="tx1">
                    <a:tint val="75000"/>
                  </a:schemeClr>
                </a:solidFill>
              </a:defRPr>
            </a:lvl2pPr>
            <a:lvl3pPr marL="3702915" indent="0">
              <a:buNone/>
              <a:defRPr sz="6500">
                <a:solidFill>
                  <a:schemeClr val="tx1">
                    <a:tint val="75000"/>
                  </a:schemeClr>
                </a:solidFill>
              </a:defRPr>
            </a:lvl3pPr>
            <a:lvl4pPr marL="5554373" indent="0">
              <a:buNone/>
              <a:defRPr sz="5700">
                <a:solidFill>
                  <a:schemeClr val="tx1">
                    <a:tint val="75000"/>
                  </a:schemeClr>
                </a:solidFill>
              </a:defRPr>
            </a:lvl4pPr>
            <a:lvl5pPr marL="7405822" indent="0">
              <a:buNone/>
              <a:defRPr sz="5700">
                <a:solidFill>
                  <a:schemeClr val="tx1">
                    <a:tint val="75000"/>
                  </a:schemeClr>
                </a:solidFill>
              </a:defRPr>
            </a:lvl5pPr>
            <a:lvl6pPr marL="9257279" indent="0">
              <a:buNone/>
              <a:defRPr sz="5700">
                <a:solidFill>
                  <a:schemeClr val="tx1">
                    <a:tint val="75000"/>
                  </a:schemeClr>
                </a:solidFill>
              </a:defRPr>
            </a:lvl6pPr>
            <a:lvl7pPr marL="11108737" indent="0">
              <a:buNone/>
              <a:defRPr sz="5700">
                <a:solidFill>
                  <a:schemeClr val="tx1">
                    <a:tint val="75000"/>
                  </a:schemeClr>
                </a:solidFill>
              </a:defRPr>
            </a:lvl7pPr>
            <a:lvl8pPr marL="12960194" indent="0">
              <a:buNone/>
              <a:defRPr sz="5700">
                <a:solidFill>
                  <a:schemeClr val="tx1">
                    <a:tint val="75000"/>
                  </a:schemeClr>
                </a:solidFill>
              </a:defRPr>
            </a:lvl8pPr>
            <a:lvl9pPr marL="14811652" indent="0">
              <a:buNone/>
              <a:defRPr sz="57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209EE538-6E91-4DBE-9B73-91394642A7FE}" type="datetimeFigureOut">
              <a:rPr lang="zh-TW" altLang="en-US" smtClean="0"/>
              <a:t>2013/9/25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D48C5EA-273E-4A0F-82B9-48BF92346D43}" type="slidenum">
              <a:rPr lang="zh-TW" altLang="en-US" smtClean="0"/>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3474184" y="53365842"/>
            <a:ext cx="31048881" cy="150948030"/>
          </a:xfrm>
        </p:spPr>
        <p:txBody>
          <a:bodyPr/>
          <a:lstStyle>
            <a:lvl1pPr>
              <a:defRPr sz="11300"/>
            </a:lvl1pPr>
            <a:lvl2pPr>
              <a:defRPr sz="9700"/>
            </a:lvl2pPr>
            <a:lvl3pPr>
              <a:defRPr sz="8100"/>
            </a:lvl3pPr>
            <a:lvl4pPr>
              <a:defRPr sz="7300"/>
            </a:lvl4pPr>
            <a:lvl5pPr>
              <a:defRPr sz="7300"/>
            </a:lvl5pPr>
            <a:lvl6pPr>
              <a:defRPr sz="7300"/>
            </a:lvl6pPr>
            <a:lvl7pPr>
              <a:defRPr sz="7300"/>
            </a:lvl7pPr>
            <a:lvl8pPr>
              <a:defRPr sz="7300"/>
            </a:lvl8pPr>
            <a:lvl9pPr>
              <a:defRPr sz="73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34943117" y="53365842"/>
            <a:ext cx="31048881" cy="150948030"/>
          </a:xfrm>
        </p:spPr>
        <p:txBody>
          <a:bodyPr/>
          <a:lstStyle>
            <a:lvl1pPr>
              <a:defRPr sz="11300"/>
            </a:lvl1pPr>
            <a:lvl2pPr>
              <a:defRPr sz="9700"/>
            </a:lvl2pPr>
            <a:lvl3pPr>
              <a:defRPr sz="8100"/>
            </a:lvl3pPr>
            <a:lvl4pPr>
              <a:defRPr sz="7300"/>
            </a:lvl4pPr>
            <a:lvl5pPr>
              <a:defRPr sz="7300"/>
            </a:lvl5pPr>
            <a:lvl6pPr>
              <a:defRPr sz="7300"/>
            </a:lvl6pPr>
            <a:lvl7pPr>
              <a:defRPr sz="7300"/>
            </a:lvl7pPr>
            <a:lvl8pPr>
              <a:defRPr sz="7300"/>
            </a:lvl8pPr>
            <a:lvl9pPr>
              <a:defRPr sz="73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209EE538-6E91-4DBE-9B73-91394642A7FE}" type="datetimeFigureOut">
              <a:rPr lang="zh-TW" altLang="en-US" smtClean="0"/>
              <a:t>2013/9/25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D48C5EA-273E-4A0F-82B9-48BF92346D43}" type="slidenum">
              <a:rPr lang="zh-TW" altLang="en-US" smtClean="0"/>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1260158" y="1586034"/>
            <a:ext cx="22682835" cy="6600825"/>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1260158" y="8865277"/>
            <a:ext cx="11135768" cy="3694626"/>
          </a:xfrm>
        </p:spPr>
        <p:txBody>
          <a:bodyPr anchor="b"/>
          <a:lstStyle>
            <a:lvl1pPr marL="0" indent="0">
              <a:buNone/>
              <a:defRPr sz="9700" b="1"/>
            </a:lvl1pPr>
            <a:lvl2pPr marL="1851458" indent="0">
              <a:buNone/>
              <a:defRPr sz="8100" b="1"/>
            </a:lvl2pPr>
            <a:lvl3pPr marL="3702915" indent="0">
              <a:buNone/>
              <a:defRPr sz="7300" b="1"/>
            </a:lvl3pPr>
            <a:lvl4pPr marL="5554373" indent="0">
              <a:buNone/>
              <a:defRPr sz="6500" b="1"/>
            </a:lvl4pPr>
            <a:lvl5pPr marL="7405822" indent="0">
              <a:buNone/>
              <a:defRPr sz="6500" b="1"/>
            </a:lvl5pPr>
            <a:lvl6pPr marL="9257279" indent="0">
              <a:buNone/>
              <a:defRPr sz="6500" b="1"/>
            </a:lvl6pPr>
            <a:lvl7pPr marL="11108737" indent="0">
              <a:buNone/>
              <a:defRPr sz="6500" b="1"/>
            </a:lvl7pPr>
            <a:lvl8pPr marL="12960194" indent="0">
              <a:buNone/>
              <a:defRPr sz="6500" b="1"/>
            </a:lvl8pPr>
            <a:lvl9pPr marL="14811652" indent="0">
              <a:buNone/>
              <a:defRPr sz="6500" b="1"/>
            </a:lvl9pPr>
          </a:lstStyle>
          <a:p>
            <a:pPr lvl="0"/>
            <a:r>
              <a:rPr lang="zh-TW" altLang="en-US" smtClean="0"/>
              <a:t>按一下以編輯母片文字樣式</a:t>
            </a:r>
          </a:p>
        </p:txBody>
      </p:sp>
      <p:sp>
        <p:nvSpPr>
          <p:cNvPr id="4" name="內容版面配置區 3"/>
          <p:cNvSpPr>
            <a:spLocks noGrp="1"/>
          </p:cNvSpPr>
          <p:nvPr>
            <p:ph sz="half" idx="2"/>
          </p:nvPr>
        </p:nvSpPr>
        <p:spPr>
          <a:xfrm>
            <a:off x="1260158" y="12559903"/>
            <a:ext cx="11135768" cy="22818688"/>
          </a:xfrm>
        </p:spPr>
        <p:txBody>
          <a:bodyPr/>
          <a:lstStyle>
            <a:lvl1pPr>
              <a:defRPr sz="9700"/>
            </a:lvl1pPr>
            <a:lvl2pPr>
              <a:defRPr sz="8100"/>
            </a:lvl2pPr>
            <a:lvl3pPr>
              <a:defRPr sz="7300"/>
            </a:lvl3pPr>
            <a:lvl4pPr>
              <a:defRPr sz="6500"/>
            </a:lvl4pPr>
            <a:lvl5pPr>
              <a:defRPr sz="6500"/>
            </a:lvl5pPr>
            <a:lvl6pPr>
              <a:defRPr sz="6500"/>
            </a:lvl6pPr>
            <a:lvl7pPr>
              <a:defRPr sz="6500"/>
            </a:lvl7pPr>
            <a:lvl8pPr>
              <a:defRPr sz="6500"/>
            </a:lvl8pPr>
            <a:lvl9pPr>
              <a:defRPr sz="65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12802854" y="8865277"/>
            <a:ext cx="11140142" cy="3694626"/>
          </a:xfrm>
        </p:spPr>
        <p:txBody>
          <a:bodyPr anchor="b"/>
          <a:lstStyle>
            <a:lvl1pPr marL="0" indent="0">
              <a:buNone/>
              <a:defRPr sz="9700" b="1"/>
            </a:lvl1pPr>
            <a:lvl2pPr marL="1851458" indent="0">
              <a:buNone/>
              <a:defRPr sz="8100" b="1"/>
            </a:lvl2pPr>
            <a:lvl3pPr marL="3702915" indent="0">
              <a:buNone/>
              <a:defRPr sz="7300" b="1"/>
            </a:lvl3pPr>
            <a:lvl4pPr marL="5554373" indent="0">
              <a:buNone/>
              <a:defRPr sz="6500" b="1"/>
            </a:lvl4pPr>
            <a:lvl5pPr marL="7405822" indent="0">
              <a:buNone/>
              <a:defRPr sz="6500" b="1"/>
            </a:lvl5pPr>
            <a:lvl6pPr marL="9257279" indent="0">
              <a:buNone/>
              <a:defRPr sz="6500" b="1"/>
            </a:lvl6pPr>
            <a:lvl7pPr marL="11108737" indent="0">
              <a:buNone/>
              <a:defRPr sz="6500" b="1"/>
            </a:lvl7pPr>
            <a:lvl8pPr marL="12960194" indent="0">
              <a:buNone/>
              <a:defRPr sz="6500" b="1"/>
            </a:lvl8pPr>
            <a:lvl9pPr marL="14811652" indent="0">
              <a:buNone/>
              <a:defRPr sz="6500" b="1"/>
            </a:lvl9pPr>
          </a:lstStyle>
          <a:p>
            <a:pPr lvl="0"/>
            <a:r>
              <a:rPr lang="zh-TW" altLang="en-US" smtClean="0"/>
              <a:t>按一下以編輯母片文字樣式</a:t>
            </a:r>
          </a:p>
        </p:txBody>
      </p:sp>
      <p:sp>
        <p:nvSpPr>
          <p:cNvPr id="6" name="內容版面配置區 5"/>
          <p:cNvSpPr>
            <a:spLocks noGrp="1"/>
          </p:cNvSpPr>
          <p:nvPr>
            <p:ph sz="quarter" idx="4"/>
          </p:nvPr>
        </p:nvSpPr>
        <p:spPr>
          <a:xfrm>
            <a:off x="12802854" y="12559903"/>
            <a:ext cx="11140142" cy="22818688"/>
          </a:xfrm>
        </p:spPr>
        <p:txBody>
          <a:bodyPr/>
          <a:lstStyle>
            <a:lvl1pPr>
              <a:defRPr sz="9700"/>
            </a:lvl1pPr>
            <a:lvl2pPr>
              <a:defRPr sz="8100"/>
            </a:lvl2pPr>
            <a:lvl3pPr>
              <a:defRPr sz="7300"/>
            </a:lvl3pPr>
            <a:lvl4pPr>
              <a:defRPr sz="6500"/>
            </a:lvl4pPr>
            <a:lvl5pPr>
              <a:defRPr sz="6500"/>
            </a:lvl5pPr>
            <a:lvl6pPr>
              <a:defRPr sz="6500"/>
            </a:lvl6pPr>
            <a:lvl7pPr>
              <a:defRPr sz="6500"/>
            </a:lvl7pPr>
            <a:lvl8pPr>
              <a:defRPr sz="6500"/>
            </a:lvl8pPr>
            <a:lvl9pPr>
              <a:defRPr sz="65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209EE538-6E91-4DBE-9B73-91394642A7FE}" type="datetimeFigureOut">
              <a:rPr lang="zh-TW" altLang="en-US" smtClean="0"/>
              <a:t>2013/9/25</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CD48C5EA-273E-4A0F-82B9-48BF92346D43}" type="slidenum">
              <a:rPr lang="zh-TW" altLang="en-US" smtClean="0"/>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209EE538-6E91-4DBE-9B73-91394642A7FE}" type="datetimeFigureOut">
              <a:rPr lang="zh-TW" altLang="en-US" smtClean="0"/>
              <a:t>2013/9/25</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CD48C5EA-273E-4A0F-82B9-48BF92346D43}" type="slidenum">
              <a:rPr lang="zh-TW" altLang="en-US"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209EE538-6E91-4DBE-9B73-91394642A7FE}" type="datetimeFigureOut">
              <a:rPr lang="zh-TW" altLang="en-US" smtClean="0"/>
              <a:t>2013/9/25</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CD48C5EA-273E-4A0F-82B9-48BF92346D43}"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1260164" y="1576864"/>
            <a:ext cx="8291663" cy="6710839"/>
          </a:xfrm>
        </p:spPr>
        <p:txBody>
          <a:bodyPr anchor="b"/>
          <a:lstStyle>
            <a:lvl1pPr algn="l">
              <a:defRPr sz="81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9853732" y="1576866"/>
            <a:ext cx="14089261" cy="33801728"/>
          </a:xfrm>
        </p:spPr>
        <p:txBody>
          <a:bodyPr/>
          <a:lstStyle>
            <a:lvl1pPr>
              <a:defRPr sz="13000"/>
            </a:lvl1pPr>
            <a:lvl2pPr>
              <a:defRPr sz="11300"/>
            </a:lvl2pPr>
            <a:lvl3pPr>
              <a:defRPr sz="9700"/>
            </a:lvl3pPr>
            <a:lvl4pPr>
              <a:defRPr sz="8100"/>
            </a:lvl4pPr>
            <a:lvl5pPr>
              <a:defRPr sz="8100"/>
            </a:lvl5pPr>
            <a:lvl6pPr>
              <a:defRPr sz="8100"/>
            </a:lvl6pPr>
            <a:lvl7pPr>
              <a:defRPr sz="8100"/>
            </a:lvl7pPr>
            <a:lvl8pPr>
              <a:defRPr sz="8100"/>
            </a:lvl8pPr>
            <a:lvl9pPr>
              <a:defRPr sz="81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1260164" y="8287717"/>
            <a:ext cx="8291663" cy="27090889"/>
          </a:xfrm>
        </p:spPr>
        <p:txBody>
          <a:bodyPr/>
          <a:lstStyle>
            <a:lvl1pPr marL="0" indent="0">
              <a:buNone/>
              <a:defRPr sz="5700"/>
            </a:lvl1pPr>
            <a:lvl2pPr marL="1851458" indent="0">
              <a:buNone/>
              <a:defRPr sz="4900"/>
            </a:lvl2pPr>
            <a:lvl3pPr marL="3702915" indent="0">
              <a:buNone/>
              <a:defRPr sz="4100"/>
            </a:lvl3pPr>
            <a:lvl4pPr marL="5554373" indent="0">
              <a:buNone/>
              <a:defRPr sz="3600"/>
            </a:lvl4pPr>
            <a:lvl5pPr marL="7405822" indent="0">
              <a:buNone/>
              <a:defRPr sz="3600"/>
            </a:lvl5pPr>
            <a:lvl6pPr marL="9257279" indent="0">
              <a:buNone/>
              <a:defRPr sz="3600"/>
            </a:lvl6pPr>
            <a:lvl7pPr marL="11108737" indent="0">
              <a:buNone/>
              <a:defRPr sz="3600"/>
            </a:lvl7pPr>
            <a:lvl8pPr marL="12960194" indent="0">
              <a:buNone/>
              <a:defRPr sz="3600"/>
            </a:lvl8pPr>
            <a:lvl9pPr marL="14811652" indent="0">
              <a:buNone/>
              <a:defRPr sz="36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209EE538-6E91-4DBE-9B73-91394642A7FE}" type="datetimeFigureOut">
              <a:rPr lang="zh-TW" altLang="en-US" smtClean="0"/>
              <a:t>2013/9/25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D48C5EA-273E-4A0F-82B9-48BF92346D43}" type="slidenum">
              <a:rPr lang="zh-TW" altLang="en-US" smtClean="0"/>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4939994" y="27723465"/>
            <a:ext cx="15121890" cy="3272912"/>
          </a:xfrm>
        </p:spPr>
        <p:txBody>
          <a:bodyPr anchor="b"/>
          <a:lstStyle>
            <a:lvl1pPr algn="l">
              <a:defRPr sz="81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4939994" y="3538776"/>
            <a:ext cx="15121890" cy="23762970"/>
          </a:xfrm>
        </p:spPr>
        <p:txBody>
          <a:bodyPr/>
          <a:lstStyle>
            <a:lvl1pPr marL="0" indent="0">
              <a:buNone/>
              <a:defRPr sz="13000"/>
            </a:lvl1pPr>
            <a:lvl2pPr marL="1851458" indent="0">
              <a:buNone/>
              <a:defRPr sz="11300"/>
            </a:lvl2pPr>
            <a:lvl3pPr marL="3702915" indent="0">
              <a:buNone/>
              <a:defRPr sz="9700"/>
            </a:lvl3pPr>
            <a:lvl4pPr marL="5554373" indent="0">
              <a:buNone/>
              <a:defRPr sz="8100"/>
            </a:lvl4pPr>
            <a:lvl5pPr marL="7405822" indent="0">
              <a:buNone/>
              <a:defRPr sz="8100"/>
            </a:lvl5pPr>
            <a:lvl6pPr marL="9257279" indent="0">
              <a:buNone/>
              <a:defRPr sz="8100"/>
            </a:lvl6pPr>
            <a:lvl7pPr marL="11108737" indent="0">
              <a:buNone/>
              <a:defRPr sz="8100"/>
            </a:lvl7pPr>
            <a:lvl8pPr marL="12960194" indent="0">
              <a:buNone/>
              <a:defRPr sz="8100"/>
            </a:lvl8pPr>
            <a:lvl9pPr marL="14811652" indent="0">
              <a:buNone/>
              <a:defRPr sz="8100"/>
            </a:lvl9pPr>
          </a:lstStyle>
          <a:p>
            <a:endParaRPr lang="zh-TW" altLang="en-US"/>
          </a:p>
        </p:txBody>
      </p:sp>
      <p:sp>
        <p:nvSpPr>
          <p:cNvPr id="4" name="文字版面配置區 3"/>
          <p:cNvSpPr>
            <a:spLocks noGrp="1"/>
          </p:cNvSpPr>
          <p:nvPr>
            <p:ph type="body" sz="half" idx="2"/>
          </p:nvPr>
        </p:nvSpPr>
        <p:spPr>
          <a:xfrm>
            <a:off x="4939994" y="30996377"/>
            <a:ext cx="15121890" cy="4648078"/>
          </a:xfrm>
        </p:spPr>
        <p:txBody>
          <a:bodyPr/>
          <a:lstStyle>
            <a:lvl1pPr marL="0" indent="0">
              <a:buNone/>
              <a:defRPr sz="5700"/>
            </a:lvl1pPr>
            <a:lvl2pPr marL="1851458" indent="0">
              <a:buNone/>
              <a:defRPr sz="4900"/>
            </a:lvl2pPr>
            <a:lvl3pPr marL="3702915" indent="0">
              <a:buNone/>
              <a:defRPr sz="4100"/>
            </a:lvl3pPr>
            <a:lvl4pPr marL="5554373" indent="0">
              <a:buNone/>
              <a:defRPr sz="3600"/>
            </a:lvl4pPr>
            <a:lvl5pPr marL="7405822" indent="0">
              <a:buNone/>
              <a:defRPr sz="3600"/>
            </a:lvl5pPr>
            <a:lvl6pPr marL="9257279" indent="0">
              <a:buNone/>
              <a:defRPr sz="3600"/>
            </a:lvl6pPr>
            <a:lvl7pPr marL="11108737" indent="0">
              <a:buNone/>
              <a:defRPr sz="3600"/>
            </a:lvl7pPr>
            <a:lvl8pPr marL="12960194" indent="0">
              <a:buNone/>
              <a:defRPr sz="3600"/>
            </a:lvl8pPr>
            <a:lvl9pPr marL="14811652" indent="0">
              <a:buNone/>
              <a:defRPr sz="36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209EE538-6E91-4DBE-9B73-91394642A7FE}" type="datetimeFigureOut">
              <a:rPr lang="zh-TW" altLang="en-US" smtClean="0"/>
              <a:t>2013/9/25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D48C5EA-273E-4A0F-82B9-48BF92346D43}" type="slidenum">
              <a:rPr lang="zh-TW" altLang="en-US" smtClean="0"/>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209EE538-6E91-4DBE-9B73-91394642A7FE}" type="datetimeFigureOut">
              <a:rPr lang="zh-TW" altLang="en-US" smtClean="0"/>
              <a:t>2013/9/25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D48C5EA-273E-4A0F-82B9-48BF92346D43}"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50362545" y="9158647"/>
            <a:ext cx="15629453" cy="195155222"/>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3474184" y="9158647"/>
            <a:ext cx="46468308" cy="19515522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209EE538-6E91-4DBE-9B73-91394642A7FE}" type="datetimeFigureOut">
              <a:rPr lang="zh-TW" altLang="en-US" smtClean="0"/>
              <a:t>2013/9/25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D48C5EA-273E-4A0F-82B9-48BF92346D43}" type="slidenum">
              <a:rPr lang="zh-TW" altLang="en-US" smtClean="0"/>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1260158" y="1586034"/>
            <a:ext cx="22682835" cy="6600825"/>
          </a:xfrm>
          <a:prstGeom prst="rect">
            <a:avLst/>
          </a:prstGeom>
        </p:spPr>
        <p:txBody>
          <a:bodyPr vert="horz" lIns="370292" tIns="185146" rIns="370292" bIns="185146"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1260158" y="9241158"/>
            <a:ext cx="22682835" cy="26137436"/>
          </a:xfrm>
          <a:prstGeom prst="rect">
            <a:avLst/>
          </a:prstGeom>
        </p:spPr>
        <p:txBody>
          <a:bodyPr vert="horz" lIns="370292" tIns="185146" rIns="370292" bIns="185146"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1260157" y="36707936"/>
            <a:ext cx="5880735" cy="2108597"/>
          </a:xfrm>
          <a:prstGeom prst="rect">
            <a:avLst/>
          </a:prstGeom>
        </p:spPr>
        <p:txBody>
          <a:bodyPr vert="horz" lIns="370292" tIns="185146" rIns="370292" bIns="185146" rtlCol="0" anchor="ctr"/>
          <a:lstStyle>
            <a:lvl1pPr algn="l">
              <a:defRPr sz="4900">
                <a:solidFill>
                  <a:schemeClr val="tx1">
                    <a:tint val="75000"/>
                  </a:schemeClr>
                </a:solidFill>
              </a:defRPr>
            </a:lvl1pPr>
          </a:lstStyle>
          <a:p>
            <a:fld id="{209EE538-6E91-4DBE-9B73-91394642A7FE}" type="datetimeFigureOut">
              <a:rPr lang="zh-TW" altLang="en-US" smtClean="0"/>
              <a:t>2013/9/25</a:t>
            </a:fld>
            <a:endParaRPr lang="zh-TW" altLang="en-US"/>
          </a:p>
        </p:txBody>
      </p:sp>
      <p:sp>
        <p:nvSpPr>
          <p:cNvPr id="5" name="頁尾版面配置區 4"/>
          <p:cNvSpPr>
            <a:spLocks noGrp="1"/>
          </p:cNvSpPr>
          <p:nvPr>
            <p:ph type="ftr" sz="quarter" idx="3"/>
          </p:nvPr>
        </p:nvSpPr>
        <p:spPr>
          <a:xfrm>
            <a:off x="8611076" y="36707936"/>
            <a:ext cx="7980998" cy="2108597"/>
          </a:xfrm>
          <a:prstGeom prst="rect">
            <a:avLst/>
          </a:prstGeom>
        </p:spPr>
        <p:txBody>
          <a:bodyPr vert="horz" lIns="370292" tIns="185146" rIns="370292" bIns="185146" rtlCol="0" anchor="ctr"/>
          <a:lstStyle>
            <a:lvl1pPr algn="ctr">
              <a:defRPr sz="49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18062258" y="36707936"/>
            <a:ext cx="5880735" cy="2108597"/>
          </a:xfrm>
          <a:prstGeom prst="rect">
            <a:avLst/>
          </a:prstGeom>
        </p:spPr>
        <p:txBody>
          <a:bodyPr vert="horz" lIns="370292" tIns="185146" rIns="370292" bIns="185146" rtlCol="0" anchor="ctr"/>
          <a:lstStyle>
            <a:lvl1pPr algn="r">
              <a:defRPr sz="4900">
                <a:solidFill>
                  <a:schemeClr val="tx1">
                    <a:tint val="75000"/>
                  </a:schemeClr>
                </a:solidFill>
              </a:defRPr>
            </a:lvl1pPr>
          </a:lstStyle>
          <a:p>
            <a:fld id="{CD48C5EA-273E-4A0F-82B9-48BF92346D43}" type="slidenum">
              <a:rPr lang="zh-TW" altLang="en-US" smtClean="0"/>
              <a:t>‹#›</a:t>
            </a:fld>
            <a:endParaRPr lang="zh-TW" alt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3702915" rtl="0" eaLnBrk="1" latinLnBrk="0" hangingPunct="1">
        <a:spcBef>
          <a:spcPct val="0"/>
        </a:spcBef>
        <a:buNone/>
        <a:defRPr sz="17800" kern="1200">
          <a:solidFill>
            <a:schemeClr val="tx1"/>
          </a:solidFill>
          <a:latin typeface="+mj-lt"/>
          <a:ea typeface="+mj-ea"/>
          <a:cs typeface="+mj-cs"/>
        </a:defRPr>
      </a:lvl1pPr>
    </p:titleStyle>
    <p:bodyStyle>
      <a:lvl1pPr marL="1388591" indent="-1388591" algn="l" defTabSz="3702915" rtl="0" eaLnBrk="1" latinLnBrk="0" hangingPunct="1">
        <a:spcBef>
          <a:spcPct val="20000"/>
        </a:spcBef>
        <a:buFont typeface="Arial" pitchFamily="34" charset="0"/>
        <a:buChar char="•"/>
        <a:defRPr sz="13000" kern="1200">
          <a:solidFill>
            <a:schemeClr val="tx1"/>
          </a:solidFill>
          <a:latin typeface="+mn-lt"/>
          <a:ea typeface="+mn-ea"/>
          <a:cs typeface="+mn-cs"/>
        </a:defRPr>
      </a:lvl1pPr>
      <a:lvl2pPr marL="3008615" indent="-1157158" algn="l" defTabSz="3702915" rtl="0" eaLnBrk="1" latinLnBrk="0" hangingPunct="1">
        <a:spcBef>
          <a:spcPct val="20000"/>
        </a:spcBef>
        <a:buFont typeface="Arial" pitchFamily="34" charset="0"/>
        <a:buChar char="–"/>
        <a:defRPr sz="11300" kern="1200">
          <a:solidFill>
            <a:schemeClr val="tx1"/>
          </a:solidFill>
          <a:latin typeface="+mn-lt"/>
          <a:ea typeface="+mn-ea"/>
          <a:cs typeface="+mn-cs"/>
        </a:defRPr>
      </a:lvl2pPr>
      <a:lvl3pPr marL="4628640" indent="-925725" algn="l" defTabSz="3702915" rtl="0" eaLnBrk="1" latinLnBrk="0" hangingPunct="1">
        <a:spcBef>
          <a:spcPct val="20000"/>
        </a:spcBef>
        <a:buFont typeface="Arial" pitchFamily="34" charset="0"/>
        <a:buChar char="•"/>
        <a:defRPr sz="9700" kern="1200">
          <a:solidFill>
            <a:schemeClr val="tx1"/>
          </a:solidFill>
          <a:latin typeface="+mn-lt"/>
          <a:ea typeface="+mn-ea"/>
          <a:cs typeface="+mn-cs"/>
        </a:defRPr>
      </a:lvl3pPr>
      <a:lvl4pPr marL="6480097" indent="-925725" algn="l" defTabSz="3702915" rtl="0" eaLnBrk="1" latinLnBrk="0" hangingPunct="1">
        <a:spcBef>
          <a:spcPct val="20000"/>
        </a:spcBef>
        <a:buFont typeface="Arial" pitchFamily="34" charset="0"/>
        <a:buChar char="–"/>
        <a:defRPr sz="8100" kern="1200">
          <a:solidFill>
            <a:schemeClr val="tx1"/>
          </a:solidFill>
          <a:latin typeface="+mn-lt"/>
          <a:ea typeface="+mn-ea"/>
          <a:cs typeface="+mn-cs"/>
        </a:defRPr>
      </a:lvl4pPr>
      <a:lvl5pPr marL="8331555" indent="-925725" algn="l" defTabSz="3702915" rtl="0" eaLnBrk="1" latinLnBrk="0" hangingPunct="1">
        <a:spcBef>
          <a:spcPct val="20000"/>
        </a:spcBef>
        <a:buFont typeface="Arial" pitchFamily="34" charset="0"/>
        <a:buChar char="»"/>
        <a:defRPr sz="8100" kern="1200">
          <a:solidFill>
            <a:schemeClr val="tx1"/>
          </a:solidFill>
          <a:latin typeface="+mn-lt"/>
          <a:ea typeface="+mn-ea"/>
          <a:cs typeface="+mn-cs"/>
        </a:defRPr>
      </a:lvl5pPr>
      <a:lvl6pPr marL="10183012" indent="-925725" algn="l" defTabSz="3702915" rtl="0" eaLnBrk="1" latinLnBrk="0" hangingPunct="1">
        <a:spcBef>
          <a:spcPct val="20000"/>
        </a:spcBef>
        <a:buFont typeface="Arial" pitchFamily="34" charset="0"/>
        <a:buChar char="•"/>
        <a:defRPr sz="8100" kern="1200">
          <a:solidFill>
            <a:schemeClr val="tx1"/>
          </a:solidFill>
          <a:latin typeface="+mn-lt"/>
          <a:ea typeface="+mn-ea"/>
          <a:cs typeface="+mn-cs"/>
        </a:defRPr>
      </a:lvl6pPr>
      <a:lvl7pPr marL="12034470" indent="-925725" algn="l" defTabSz="3702915" rtl="0" eaLnBrk="1" latinLnBrk="0" hangingPunct="1">
        <a:spcBef>
          <a:spcPct val="20000"/>
        </a:spcBef>
        <a:buFont typeface="Arial" pitchFamily="34" charset="0"/>
        <a:buChar char="•"/>
        <a:defRPr sz="8100" kern="1200">
          <a:solidFill>
            <a:schemeClr val="tx1"/>
          </a:solidFill>
          <a:latin typeface="+mn-lt"/>
          <a:ea typeface="+mn-ea"/>
          <a:cs typeface="+mn-cs"/>
        </a:defRPr>
      </a:lvl7pPr>
      <a:lvl8pPr marL="13885923" indent="-925725" algn="l" defTabSz="3702915" rtl="0" eaLnBrk="1" latinLnBrk="0" hangingPunct="1">
        <a:spcBef>
          <a:spcPct val="20000"/>
        </a:spcBef>
        <a:buFont typeface="Arial" pitchFamily="34" charset="0"/>
        <a:buChar char="•"/>
        <a:defRPr sz="8100" kern="1200">
          <a:solidFill>
            <a:schemeClr val="tx1"/>
          </a:solidFill>
          <a:latin typeface="+mn-lt"/>
          <a:ea typeface="+mn-ea"/>
          <a:cs typeface="+mn-cs"/>
        </a:defRPr>
      </a:lvl8pPr>
      <a:lvl9pPr marL="15737377" indent="-925725" algn="l" defTabSz="3702915" rtl="0" eaLnBrk="1" latinLnBrk="0" hangingPunct="1">
        <a:spcBef>
          <a:spcPct val="20000"/>
        </a:spcBef>
        <a:buFont typeface="Arial" pitchFamily="34" charset="0"/>
        <a:buChar char="•"/>
        <a:defRPr sz="8100" kern="1200">
          <a:solidFill>
            <a:schemeClr val="tx1"/>
          </a:solidFill>
          <a:latin typeface="+mn-lt"/>
          <a:ea typeface="+mn-ea"/>
          <a:cs typeface="+mn-cs"/>
        </a:defRPr>
      </a:lvl9pPr>
    </p:bodyStyle>
    <p:otherStyle>
      <a:defPPr>
        <a:defRPr lang="zh-TW"/>
      </a:defPPr>
      <a:lvl1pPr marL="0" algn="l" defTabSz="3702915" rtl="0" eaLnBrk="1" latinLnBrk="0" hangingPunct="1">
        <a:defRPr sz="7300" kern="1200">
          <a:solidFill>
            <a:schemeClr val="tx1"/>
          </a:solidFill>
          <a:latin typeface="+mn-lt"/>
          <a:ea typeface="+mn-ea"/>
          <a:cs typeface="+mn-cs"/>
        </a:defRPr>
      </a:lvl1pPr>
      <a:lvl2pPr marL="1851458" algn="l" defTabSz="3702915" rtl="0" eaLnBrk="1" latinLnBrk="0" hangingPunct="1">
        <a:defRPr sz="7300" kern="1200">
          <a:solidFill>
            <a:schemeClr val="tx1"/>
          </a:solidFill>
          <a:latin typeface="+mn-lt"/>
          <a:ea typeface="+mn-ea"/>
          <a:cs typeface="+mn-cs"/>
        </a:defRPr>
      </a:lvl2pPr>
      <a:lvl3pPr marL="3702915" algn="l" defTabSz="3702915" rtl="0" eaLnBrk="1" latinLnBrk="0" hangingPunct="1">
        <a:defRPr sz="7300" kern="1200">
          <a:solidFill>
            <a:schemeClr val="tx1"/>
          </a:solidFill>
          <a:latin typeface="+mn-lt"/>
          <a:ea typeface="+mn-ea"/>
          <a:cs typeface="+mn-cs"/>
        </a:defRPr>
      </a:lvl3pPr>
      <a:lvl4pPr marL="5554373" algn="l" defTabSz="3702915" rtl="0" eaLnBrk="1" latinLnBrk="0" hangingPunct="1">
        <a:defRPr sz="7300" kern="1200">
          <a:solidFill>
            <a:schemeClr val="tx1"/>
          </a:solidFill>
          <a:latin typeface="+mn-lt"/>
          <a:ea typeface="+mn-ea"/>
          <a:cs typeface="+mn-cs"/>
        </a:defRPr>
      </a:lvl4pPr>
      <a:lvl5pPr marL="7405822" algn="l" defTabSz="3702915" rtl="0" eaLnBrk="1" latinLnBrk="0" hangingPunct="1">
        <a:defRPr sz="7300" kern="1200">
          <a:solidFill>
            <a:schemeClr val="tx1"/>
          </a:solidFill>
          <a:latin typeface="+mn-lt"/>
          <a:ea typeface="+mn-ea"/>
          <a:cs typeface="+mn-cs"/>
        </a:defRPr>
      </a:lvl5pPr>
      <a:lvl6pPr marL="9257279" algn="l" defTabSz="3702915" rtl="0" eaLnBrk="1" latinLnBrk="0" hangingPunct="1">
        <a:defRPr sz="7300" kern="1200">
          <a:solidFill>
            <a:schemeClr val="tx1"/>
          </a:solidFill>
          <a:latin typeface="+mn-lt"/>
          <a:ea typeface="+mn-ea"/>
          <a:cs typeface="+mn-cs"/>
        </a:defRPr>
      </a:lvl6pPr>
      <a:lvl7pPr marL="11108737" algn="l" defTabSz="3702915" rtl="0" eaLnBrk="1" latinLnBrk="0" hangingPunct="1">
        <a:defRPr sz="7300" kern="1200">
          <a:solidFill>
            <a:schemeClr val="tx1"/>
          </a:solidFill>
          <a:latin typeface="+mn-lt"/>
          <a:ea typeface="+mn-ea"/>
          <a:cs typeface="+mn-cs"/>
        </a:defRPr>
      </a:lvl7pPr>
      <a:lvl8pPr marL="12960194" algn="l" defTabSz="3702915" rtl="0" eaLnBrk="1" latinLnBrk="0" hangingPunct="1">
        <a:defRPr sz="7300" kern="1200">
          <a:solidFill>
            <a:schemeClr val="tx1"/>
          </a:solidFill>
          <a:latin typeface="+mn-lt"/>
          <a:ea typeface="+mn-ea"/>
          <a:cs typeface="+mn-cs"/>
        </a:defRPr>
      </a:lvl8pPr>
      <a:lvl9pPr marL="14811652" algn="l" defTabSz="3702915" rtl="0" eaLnBrk="1" latinLnBrk="0" hangingPunct="1">
        <a:defRPr sz="7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3.jpeg"/><Relationship Id="rId7" Type="http://schemas.openxmlformats.org/officeDocument/2006/relationships/image" Target="../media/image5.jpeg"/><Relationship Id="rId12" Type="http://schemas.openxmlformats.org/officeDocument/2006/relationships/image" Target="../media/image10.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oleObject" Target="../embeddings/Microsoft_Office_Excel___2.xls"/><Relationship Id="rId10" Type="http://schemas.openxmlformats.org/officeDocument/2006/relationships/image" Target="../media/image8.jpeg"/><Relationship Id="rId4" Type="http://schemas.openxmlformats.org/officeDocument/2006/relationships/oleObject" Target="../embeddings/Microsoft_Office_Excel___1.xls"/><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0000" r="-10000"/>
          </a:stretch>
        </a:blipFill>
        <a:effectLst/>
      </p:bgPr>
    </p:bg>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14257759" y="17858259"/>
          <a:ext cx="8856984" cy="5813166"/>
        </p:xfrm>
        <a:graphic>
          <a:graphicData uri="http://schemas.openxmlformats.org/presentationml/2006/ole">
            <p:oleObj spid="_x0000_s1026" name="圖表" r:id="rId4" imgW="5848384" imgH="3838487" progId="Excel.Chart.8">
              <p:embed/>
            </p:oleObj>
          </a:graphicData>
        </a:graphic>
      </p:graphicFrame>
      <p:graphicFrame>
        <p:nvGraphicFramePr>
          <p:cNvPr id="1027" name="Object 3"/>
          <p:cNvGraphicFramePr>
            <a:graphicFrameLocks noChangeAspect="1"/>
          </p:cNvGraphicFramePr>
          <p:nvPr/>
        </p:nvGraphicFramePr>
        <p:xfrm>
          <a:off x="14329767" y="24410987"/>
          <a:ext cx="8856984" cy="5760640"/>
        </p:xfrm>
        <a:graphic>
          <a:graphicData uri="http://schemas.openxmlformats.org/presentationml/2006/ole">
            <p:oleObj spid="_x0000_s1027" name="圖表" r:id="rId5" imgW="5848384" imgH="3838487" progId="Excel.Chart.8">
              <p:embed/>
            </p:oleObj>
          </a:graphicData>
        </a:graphic>
      </p:graphicFrame>
      <p:pic>
        <p:nvPicPr>
          <p:cNvPr id="11" name="Picture 9" descr="2013-04-17 13"/>
          <p:cNvPicPr>
            <a:picLocks noChangeAspect="1" noChangeArrowheads="1"/>
          </p:cNvPicPr>
          <p:nvPr/>
        </p:nvPicPr>
        <p:blipFill>
          <a:blip r:embed="rId6" cstate="print">
            <a:lum contrast="20000"/>
          </a:blip>
          <a:srcRect l="14935" t="22394" r="29057" b="37769"/>
          <a:stretch>
            <a:fillRect/>
          </a:stretch>
        </p:blipFill>
        <p:spPr bwMode="auto">
          <a:xfrm>
            <a:off x="7200975" y="25347091"/>
            <a:ext cx="3240360" cy="1728192"/>
          </a:xfrm>
          <a:prstGeom prst="rect">
            <a:avLst/>
          </a:prstGeom>
          <a:noFill/>
        </p:spPr>
      </p:pic>
      <p:sp>
        <p:nvSpPr>
          <p:cNvPr id="12" name="文字方塊 11"/>
          <p:cNvSpPr txBox="1"/>
          <p:nvPr/>
        </p:nvSpPr>
        <p:spPr>
          <a:xfrm>
            <a:off x="720080" y="5832332"/>
            <a:ext cx="11593463" cy="6186309"/>
          </a:xfrm>
          <a:prstGeom prst="rect">
            <a:avLst/>
          </a:prstGeom>
          <a:noFill/>
        </p:spPr>
        <p:txBody>
          <a:bodyPr wrap="square" rtlCol="0">
            <a:spAutoFit/>
          </a:bodyPr>
          <a:lstStyle/>
          <a:p>
            <a:pPr algn="just"/>
            <a:r>
              <a:rPr lang="zh-TW" altLang="zh-TW" sz="3200" b="1" dirty="0" smtClean="0">
                <a:latin typeface="標楷體" pitchFamily="65" charset="-120"/>
                <a:ea typeface="標楷體" pitchFamily="65" charset="-120"/>
              </a:rPr>
              <a:t>摘要</a:t>
            </a:r>
            <a:endParaRPr lang="zh-TW" altLang="zh-TW" sz="3200" dirty="0">
              <a:latin typeface="標楷體" pitchFamily="65" charset="-120"/>
              <a:ea typeface="標楷體" pitchFamily="65" charset="-120"/>
            </a:endParaRPr>
          </a:p>
          <a:p>
            <a:pPr algn="just"/>
            <a:r>
              <a:rPr lang="zh-TW" altLang="zh-TW" sz="2800" dirty="0">
                <a:latin typeface="標楷體" pitchFamily="65" charset="-120"/>
                <a:ea typeface="標楷體" pitchFamily="65" charset="-120"/>
              </a:rPr>
              <a:t>內毒素為脂多醣複合物</a:t>
            </a:r>
            <a:r>
              <a:rPr lang="en-US" altLang="zh-TW" sz="2800" dirty="0">
                <a:latin typeface="標楷體" pitchFamily="65" charset="-120"/>
                <a:ea typeface="標楷體" pitchFamily="65" charset="-120"/>
              </a:rPr>
              <a:t>(</a:t>
            </a:r>
            <a:r>
              <a:rPr lang="en-US" altLang="zh-TW" sz="2800" dirty="0" err="1">
                <a:latin typeface="標楷體" pitchFamily="65" charset="-120"/>
                <a:ea typeface="標楷體" pitchFamily="65" charset="-120"/>
              </a:rPr>
              <a:t>lipopolysaccharide</a:t>
            </a:r>
            <a:r>
              <a:rPr lang="en-US" altLang="zh-TW" sz="2800" dirty="0">
                <a:latin typeface="標楷體" pitchFamily="65" charset="-120"/>
                <a:ea typeface="標楷體" pitchFamily="65" charset="-120"/>
              </a:rPr>
              <a:t>, LPS)</a:t>
            </a:r>
            <a:r>
              <a:rPr lang="zh-TW" altLang="zh-TW" sz="2800" dirty="0">
                <a:latin typeface="標楷體" pitchFamily="65" charset="-120"/>
                <a:ea typeface="標楷體" pitchFamily="65" charset="-120"/>
              </a:rPr>
              <a:t>，來自革蘭氏陰性菌細胞壁之主要成份。經由靜脈注射會引起實驗動物免疫細胞，如單核球、多核球、內皮細胞產生細胞介素、自由基等發炎反應，並引發敗血症及休克等症狀。在發炎反應產生時，最普遍發生的通常為血漿滲漏情形最為明顯，且血漿中白血球可當為第二免疫防線的指標。而本實驗藉由對雄性大鼠靜脈注射大腸桿菌內毒素，研究腸道組織中血管內皮上白血球附著之情形。並探討內毒素在不同時間點的注射下，觀察引發腸道靜脈血管內皮白血球黏附數量之時程變化。實驗藉由銀染色法來表現大鼠腸道的血管內皮及白血球附著情形，以數位影像分析軟體 </a:t>
            </a:r>
            <a:r>
              <a:rPr lang="en-US" altLang="zh-TW" sz="2800" dirty="0">
                <a:latin typeface="標楷體" pitchFamily="65" charset="-120"/>
                <a:ea typeface="標楷體" pitchFamily="65" charset="-120"/>
              </a:rPr>
              <a:t>View 7</a:t>
            </a:r>
            <a:r>
              <a:rPr lang="zh-TW" altLang="zh-TW" sz="2800" dirty="0">
                <a:latin typeface="標楷體" pitchFamily="65" charset="-120"/>
                <a:ea typeface="標楷體" pitchFamily="65" charset="-120"/>
              </a:rPr>
              <a:t>分析顯微照片，以便統計分析白血球黏附數量。實驗結果顯示注射生理食鹽水的對照組大鼠腸道中靜脈血管內皮隙的白血球附著密度明顯低於注射內毒素之組別，而注射內毒素</a:t>
            </a:r>
            <a:r>
              <a:rPr lang="en-US" altLang="zh-TW" sz="2800" dirty="0">
                <a:latin typeface="標楷體" pitchFamily="65" charset="-120"/>
                <a:ea typeface="標楷體" pitchFamily="65" charset="-120"/>
              </a:rPr>
              <a:t>5</a:t>
            </a:r>
            <a:r>
              <a:rPr lang="zh-TW" altLang="zh-TW" sz="2800" dirty="0">
                <a:latin typeface="標楷體" pitchFamily="65" charset="-120"/>
                <a:ea typeface="標楷體" pitchFamily="65" charset="-120"/>
              </a:rPr>
              <a:t>分鐘組別之白血球附著數量較注射內毒素</a:t>
            </a:r>
            <a:r>
              <a:rPr lang="en-US" altLang="zh-TW" sz="2800" dirty="0">
                <a:latin typeface="標楷體" pitchFamily="65" charset="-120"/>
                <a:ea typeface="標楷體" pitchFamily="65" charset="-120"/>
              </a:rPr>
              <a:t>30</a:t>
            </a:r>
            <a:r>
              <a:rPr lang="zh-TW" altLang="zh-TW" sz="2800" dirty="0">
                <a:latin typeface="標楷體" pitchFamily="65" charset="-120"/>
                <a:ea typeface="標楷體" pitchFamily="65" charset="-120"/>
              </a:rPr>
              <a:t>分鐘組別來得更高，由此可見內毒素誘發的白血球附著血管內皮之情形來得非常迅速。</a:t>
            </a:r>
            <a:endParaRPr lang="zh-TW" altLang="en-US" sz="2800" dirty="0">
              <a:latin typeface="標楷體" pitchFamily="65" charset="-120"/>
              <a:ea typeface="標楷體" pitchFamily="65" charset="-120"/>
            </a:endParaRPr>
          </a:p>
        </p:txBody>
      </p:sp>
      <p:sp>
        <p:nvSpPr>
          <p:cNvPr id="13" name="文字方塊 12"/>
          <p:cNvSpPr txBox="1"/>
          <p:nvPr/>
        </p:nvSpPr>
        <p:spPr>
          <a:xfrm>
            <a:off x="0" y="1440435"/>
            <a:ext cx="25203150" cy="3662541"/>
          </a:xfrm>
          <a:prstGeom prst="rect">
            <a:avLst/>
          </a:prstGeom>
          <a:noFill/>
        </p:spPr>
        <p:txBody>
          <a:bodyPr wrap="square" rtlCol="0">
            <a:spAutoFit/>
          </a:bodyPr>
          <a:lstStyle/>
          <a:p>
            <a:pPr algn="ctr"/>
            <a:r>
              <a:rPr lang="zh-TW" altLang="zh-TW" sz="8800" dirty="0">
                <a:latin typeface="標楷體" pitchFamily="65" charset="-120"/>
                <a:ea typeface="標楷體" pitchFamily="65" charset="-120"/>
              </a:rPr>
              <a:t>內毒素誘發大鼠白血球附著腸道血管內皮之</a:t>
            </a:r>
            <a:r>
              <a:rPr lang="zh-TW" altLang="zh-TW" sz="8800" dirty="0" smtClean="0">
                <a:latin typeface="標楷體" pitchFamily="65" charset="-120"/>
                <a:ea typeface="標楷體" pitchFamily="65" charset="-120"/>
              </a:rPr>
              <a:t>研究</a:t>
            </a:r>
            <a:endParaRPr lang="en-US" altLang="zh-TW" sz="8800" dirty="0" smtClean="0">
              <a:latin typeface="標楷體" pitchFamily="65" charset="-120"/>
              <a:ea typeface="標楷體" pitchFamily="65" charset="-120"/>
            </a:endParaRPr>
          </a:p>
          <a:p>
            <a:pPr algn="ctr"/>
            <a:r>
              <a:rPr lang="zh-TW" altLang="zh-TW" sz="3600" dirty="0" smtClean="0">
                <a:latin typeface="標楷體" pitchFamily="65" charset="-120"/>
                <a:ea typeface="標楷體" pitchFamily="65" charset="-120"/>
              </a:rPr>
              <a:t>張宗佑</a:t>
            </a:r>
            <a:r>
              <a:rPr lang="en-US" altLang="zh-TW" sz="3600" baseline="30000" dirty="0" smtClean="0">
                <a:latin typeface="標楷體" pitchFamily="65" charset="-120"/>
                <a:ea typeface="標楷體" pitchFamily="65" charset="-120"/>
              </a:rPr>
              <a:t>1</a:t>
            </a:r>
            <a:r>
              <a:rPr lang="en-US" altLang="zh-TW" sz="3600" dirty="0" smtClean="0">
                <a:latin typeface="標楷體" pitchFamily="65" charset="-120"/>
                <a:ea typeface="標楷體" pitchFamily="65" charset="-120"/>
              </a:rPr>
              <a:t> </a:t>
            </a:r>
            <a:r>
              <a:rPr lang="zh-TW" altLang="zh-TW" sz="3600" dirty="0" smtClean="0">
                <a:latin typeface="標楷體" pitchFamily="65" charset="-120"/>
                <a:ea typeface="標楷體" pitchFamily="65" charset="-120"/>
              </a:rPr>
              <a:t>劉上賓</a:t>
            </a:r>
            <a:r>
              <a:rPr lang="en-US" altLang="zh-TW" sz="3600" baseline="30000" dirty="0" smtClean="0">
                <a:latin typeface="標楷體" pitchFamily="65" charset="-120"/>
                <a:ea typeface="標楷體" pitchFamily="65" charset="-120"/>
              </a:rPr>
              <a:t>2</a:t>
            </a:r>
            <a:endParaRPr lang="zh-TW" altLang="zh-TW" sz="3600" dirty="0" smtClean="0">
              <a:latin typeface="標楷體" pitchFamily="65" charset="-120"/>
              <a:ea typeface="標楷體" pitchFamily="65" charset="-120"/>
            </a:endParaRPr>
          </a:p>
          <a:p>
            <a:pPr algn="ctr"/>
            <a:r>
              <a:rPr lang="zh-TW" altLang="en-US" sz="3600" baseline="30000" dirty="0" smtClean="0">
                <a:latin typeface="標楷體" pitchFamily="65" charset="-120"/>
                <a:ea typeface="標楷體" pitchFamily="65" charset="-120"/>
              </a:rPr>
              <a:t>   </a:t>
            </a:r>
            <a:r>
              <a:rPr lang="en-US" altLang="zh-TW" sz="3600" baseline="30000" dirty="0" smtClean="0">
                <a:latin typeface="標楷體" pitchFamily="65" charset="-120"/>
                <a:ea typeface="標楷體" pitchFamily="65" charset="-120"/>
              </a:rPr>
              <a:t>1</a:t>
            </a:r>
            <a:r>
              <a:rPr lang="zh-TW" altLang="zh-TW" sz="3600" dirty="0" smtClean="0">
                <a:latin typeface="標楷體" pitchFamily="65" charset="-120"/>
                <a:ea typeface="標楷體" pitchFamily="65" charset="-120"/>
              </a:rPr>
              <a:t>美和科技大學生物科技系應屆畢業生</a:t>
            </a:r>
          </a:p>
          <a:p>
            <a:pPr algn="ctr"/>
            <a:r>
              <a:rPr lang="zh-TW" altLang="en-US" sz="3600" baseline="30000" dirty="0" smtClean="0">
                <a:latin typeface="標楷體" pitchFamily="65" charset="-120"/>
                <a:ea typeface="標楷體" pitchFamily="65" charset="-120"/>
              </a:rPr>
              <a:t> </a:t>
            </a:r>
            <a:r>
              <a:rPr lang="en-US" altLang="zh-TW" sz="3600" baseline="30000" dirty="0" smtClean="0">
                <a:latin typeface="標楷體" pitchFamily="65" charset="-120"/>
                <a:ea typeface="標楷體" pitchFamily="65" charset="-120"/>
              </a:rPr>
              <a:t>2</a:t>
            </a:r>
            <a:r>
              <a:rPr lang="zh-TW" altLang="zh-TW" sz="3600" dirty="0" smtClean="0">
                <a:latin typeface="標楷體" pitchFamily="65" charset="-120"/>
                <a:ea typeface="標楷體" pitchFamily="65" charset="-120"/>
              </a:rPr>
              <a:t>美和科技大學生物科技系</a:t>
            </a:r>
          </a:p>
          <a:p>
            <a:pPr algn="ctr"/>
            <a:r>
              <a:rPr lang="zh-TW" altLang="en-US" sz="3600" baseline="30000" dirty="0" smtClean="0"/>
              <a:t>     </a:t>
            </a:r>
            <a:r>
              <a:rPr lang="en-US" altLang="zh-TW" sz="3600" baseline="30000" dirty="0" smtClean="0"/>
              <a:t>2</a:t>
            </a:r>
            <a:r>
              <a:rPr lang="en-US" altLang="zh-TW" sz="3600" dirty="0" smtClean="0"/>
              <a:t>x00008260@meiho.edu.tw</a:t>
            </a:r>
            <a:endParaRPr lang="zh-TW" altLang="zh-TW" sz="3600" dirty="0"/>
          </a:p>
        </p:txBody>
      </p:sp>
      <p:sp>
        <p:nvSpPr>
          <p:cNvPr id="14" name="文字方塊 13"/>
          <p:cNvSpPr txBox="1"/>
          <p:nvPr/>
        </p:nvSpPr>
        <p:spPr>
          <a:xfrm>
            <a:off x="720080" y="12169627"/>
            <a:ext cx="11809487" cy="4031873"/>
          </a:xfrm>
          <a:prstGeom prst="rect">
            <a:avLst/>
          </a:prstGeom>
          <a:noFill/>
        </p:spPr>
        <p:txBody>
          <a:bodyPr wrap="square" rtlCol="0">
            <a:spAutoFit/>
          </a:bodyPr>
          <a:lstStyle/>
          <a:p>
            <a:pPr algn="just"/>
            <a:r>
              <a:rPr lang="zh-TW" altLang="zh-TW" sz="3200" b="1" dirty="0">
                <a:latin typeface="標楷體" pitchFamily="65" charset="-120"/>
                <a:ea typeface="標楷體" pitchFamily="65" charset="-120"/>
              </a:rPr>
              <a:t>前　　言</a:t>
            </a:r>
            <a:endParaRPr lang="zh-TW" altLang="zh-TW" sz="3200" dirty="0">
              <a:latin typeface="標楷體" pitchFamily="65" charset="-120"/>
              <a:ea typeface="標楷體" pitchFamily="65" charset="-120"/>
            </a:endParaRPr>
          </a:p>
          <a:p>
            <a:pPr algn="just"/>
            <a:r>
              <a:rPr lang="zh-TW" altLang="zh-TW" sz="2800" dirty="0">
                <a:latin typeface="標楷體" pitchFamily="65" charset="-120"/>
                <a:ea typeface="標楷體" pitchFamily="65" charset="-120"/>
              </a:rPr>
              <a:t>內毒素為一種高分子量的多醣體</a:t>
            </a:r>
            <a:r>
              <a:rPr lang="en-US" altLang="zh-TW" sz="2800" dirty="0">
                <a:latin typeface="標楷體" pitchFamily="65" charset="-120"/>
                <a:ea typeface="標楷體" pitchFamily="65" charset="-120"/>
              </a:rPr>
              <a:t>(</a:t>
            </a:r>
            <a:r>
              <a:rPr lang="en-US" altLang="zh-TW" sz="2800" dirty="0" err="1">
                <a:latin typeface="標楷體" pitchFamily="65" charset="-120"/>
                <a:ea typeface="標楷體" pitchFamily="65" charset="-120"/>
              </a:rPr>
              <a:t>lipopolysacchraide,LPS</a:t>
            </a:r>
            <a:r>
              <a:rPr lang="en-US" altLang="zh-TW" sz="2800" dirty="0">
                <a:latin typeface="標楷體" pitchFamily="65" charset="-120"/>
                <a:ea typeface="標楷體" pitchFamily="65" charset="-120"/>
              </a:rPr>
              <a:t>)</a:t>
            </a:r>
            <a:r>
              <a:rPr lang="zh-TW" altLang="zh-TW" sz="2800" dirty="0">
                <a:latin typeface="標楷體" pitchFamily="65" charset="-120"/>
                <a:ea typeface="標楷體" pitchFamily="65" charset="-120"/>
              </a:rPr>
              <a:t>，首先發現於</a:t>
            </a:r>
            <a:r>
              <a:rPr lang="en-US" altLang="zh-TW" sz="2800" i="1" dirty="0" err="1">
                <a:latin typeface="標楷體" pitchFamily="65" charset="-120"/>
                <a:ea typeface="標楷體" pitchFamily="65" charset="-120"/>
              </a:rPr>
              <a:t>Vibiro,Salmonella</a:t>
            </a:r>
            <a:r>
              <a:rPr lang="zh-TW" altLang="zh-TW" sz="2800" dirty="0">
                <a:latin typeface="標楷體" pitchFamily="65" charset="-120"/>
                <a:ea typeface="標楷體" pitchFamily="65" charset="-120"/>
              </a:rPr>
              <a:t>及</a:t>
            </a:r>
            <a:r>
              <a:rPr lang="en-US" altLang="zh-TW" sz="2800" i="1" dirty="0" err="1">
                <a:latin typeface="標楷體" pitchFamily="65" charset="-120"/>
                <a:ea typeface="標楷體" pitchFamily="65" charset="-120"/>
              </a:rPr>
              <a:t>Serratia</a:t>
            </a:r>
            <a:r>
              <a:rPr lang="zh-TW" altLang="zh-TW" sz="2800" dirty="0">
                <a:latin typeface="標楷體" pitchFamily="65" charset="-120"/>
                <a:ea typeface="標楷體" pitchFamily="65" charset="-120"/>
              </a:rPr>
              <a:t>菌種，後來證實是來自所有革蘭氏陰性細菌</a:t>
            </a:r>
            <a:r>
              <a:rPr lang="en-US" altLang="zh-TW" sz="2800" dirty="0">
                <a:latin typeface="標楷體" pitchFamily="65" charset="-120"/>
                <a:ea typeface="標楷體" pitchFamily="65" charset="-120"/>
              </a:rPr>
              <a:t>(Gram negative bacterium)</a:t>
            </a:r>
            <a:r>
              <a:rPr lang="zh-TW" altLang="zh-TW" sz="2800" dirty="0">
                <a:latin typeface="標楷體" pitchFamily="65" charset="-120"/>
                <a:ea typeface="標楷體" pitchFamily="65" charset="-120"/>
              </a:rPr>
              <a:t>細胞壁支成分，他為毒性磷酸化醣脂質的衍生物</a:t>
            </a:r>
            <a:r>
              <a:rPr lang="en-US" altLang="zh-TW" sz="2800" dirty="0">
                <a:latin typeface="標楷體" pitchFamily="65" charset="-120"/>
                <a:ea typeface="標楷體" pitchFamily="65" charset="-120"/>
              </a:rPr>
              <a:t>[</a:t>
            </a:r>
            <a:r>
              <a:rPr lang="en-US" altLang="zh-TW" sz="2800" dirty="0" err="1">
                <a:latin typeface="標楷體" pitchFamily="65" charset="-120"/>
                <a:ea typeface="標楷體" pitchFamily="65" charset="-120"/>
              </a:rPr>
              <a:t>McCuskey</a:t>
            </a:r>
            <a:r>
              <a:rPr lang="en-US" altLang="zh-TW" sz="2800" i="1" dirty="0">
                <a:latin typeface="標楷體" pitchFamily="65" charset="-120"/>
                <a:ea typeface="標楷體" pitchFamily="65" charset="-120"/>
              </a:rPr>
              <a:t> et al</a:t>
            </a:r>
            <a:r>
              <a:rPr lang="en-US" altLang="zh-TW" sz="2800" dirty="0">
                <a:latin typeface="標楷體" pitchFamily="65" charset="-120"/>
                <a:ea typeface="標楷體" pitchFamily="65" charset="-120"/>
              </a:rPr>
              <a:t>.,1996]</a:t>
            </a:r>
            <a:r>
              <a:rPr lang="zh-TW" altLang="zh-TW" sz="2800" dirty="0">
                <a:latin typeface="標楷體" pitchFamily="65" charset="-120"/>
                <a:ea typeface="標楷體" pitchFamily="65" charset="-120"/>
              </a:rPr>
              <a:t>。其結構為疏水性的</a:t>
            </a:r>
            <a:r>
              <a:rPr lang="en-US" altLang="zh-TW" sz="2800" dirty="0">
                <a:latin typeface="標楷體" pitchFamily="65" charset="-120"/>
                <a:ea typeface="標楷體" pitchFamily="65" charset="-120"/>
              </a:rPr>
              <a:t>Lipid A</a:t>
            </a:r>
            <a:r>
              <a:rPr lang="zh-TW" altLang="zh-TW" sz="2800" dirty="0">
                <a:latin typeface="標楷體" pitchFamily="65" charset="-120"/>
                <a:ea typeface="標楷體" pitchFamily="65" charset="-120"/>
              </a:rPr>
              <a:t>在接上親水性的多醣鏈</a:t>
            </a:r>
            <a:r>
              <a:rPr lang="en-US" altLang="zh-TW" sz="2800" dirty="0">
                <a:latin typeface="標楷體" pitchFamily="65" charset="-120"/>
                <a:ea typeface="標楷體" pitchFamily="65" charset="-120"/>
              </a:rPr>
              <a:t>(</a:t>
            </a:r>
            <a:r>
              <a:rPr lang="en-US" altLang="zh-TW" sz="2800" dirty="0" err="1">
                <a:latin typeface="標楷體" pitchFamily="65" charset="-120"/>
                <a:ea typeface="標楷體" pitchFamily="65" charset="-120"/>
              </a:rPr>
              <a:t>polysacchride</a:t>
            </a:r>
            <a:r>
              <a:rPr lang="en-US" altLang="zh-TW" sz="2800" dirty="0">
                <a:latin typeface="標楷體" pitchFamily="65" charset="-120"/>
                <a:ea typeface="標楷體" pitchFamily="65" charset="-120"/>
              </a:rPr>
              <a:t>)</a:t>
            </a:r>
            <a:r>
              <a:rPr lang="zh-TW" altLang="zh-TW" sz="2800" dirty="0">
                <a:latin typeface="標楷體" pitchFamily="65" charset="-120"/>
                <a:ea typeface="標楷體" pitchFamily="65" charset="-120"/>
              </a:rPr>
              <a:t>，多醣鏈又分為</a:t>
            </a:r>
            <a:r>
              <a:rPr lang="en-US" altLang="zh-TW" sz="2800" dirty="0">
                <a:latin typeface="標楷體" pitchFamily="65" charset="-120"/>
                <a:ea typeface="標楷體" pitchFamily="65" charset="-120"/>
              </a:rPr>
              <a:t>O-specific chain</a:t>
            </a:r>
            <a:r>
              <a:rPr lang="zh-TW" altLang="zh-TW" sz="2800" dirty="0">
                <a:latin typeface="標楷體" pitchFamily="65" charset="-120"/>
                <a:ea typeface="標楷體" pitchFamily="65" charset="-120"/>
              </a:rPr>
              <a:t>和</a:t>
            </a:r>
            <a:r>
              <a:rPr lang="en-US" altLang="zh-TW" sz="2800" dirty="0">
                <a:latin typeface="標楷體" pitchFamily="65" charset="-120"/>
                <a:ea typeface="標楷體" pitchFamily="65" charset="-120"/>
              </a:rPr>
              <a:t>core</a:t>
            </a:r>
            <a:r>
              <a:rPr lang="zh-TW" altLang="zh-TW" sz="2800" dirty="0">
                <a:latin typeface="標楷體" pitchFamily="65" charset="-120"/>
                <a:ea typeface="標楷體" pitchFamily="65" charset="-120"/>
              </a:rPr>
              <a:t>兩個區域，雖然</a:t>
            </a:r>
            <a:r>
              <a:rPr lang="en-US" altLang="zh-TW" sz="2800" dirty="0">
                <a:latin typeface="標楷體" pitchFamily="65" charset="-120"/>
                <a:ea typeface="標楷體" pitchFamily="65" charset="-120"/>
              </a:rPr>
              <a:t>LPS</a:t>
            </a:r>
            <a:r>
              <a:rPr lang="zh-TW" altLang="zh-TW" sz="2800" dirty="0">
                <a:latin typeface="標楷體" pitchFamily="65" charset="-120"/>
                <a:ea typeface="標楷體" pitchFamily="65" charset="-120"/>
              </a:rPr>
              <a:t>整體結構是高度穩定的，但是在不同的革蘭氏陰性菌菌種之間，</a:t>
            </a:r>
            <a:r>
              <a:rPr lang="en-US" altLang="zh-TW" sz="2800" dirty="0">
                <a:latin typeface="標楷體" pitchFamily="65" charset="-120"/>
                <a:ea typeface="標楷體" pitchFamily="65" charset="-120"/>
              </a:rPr>
              <a:t>O-specific chain</a:t>
            </a:r>
            <a:r>
              <a:rPr lang="zh-TW" altLang="zh-TW" sz="2800" dirty="0">
                <a:latin typeface="標楷體" pitchFamily="65" charset="-120"/>
                <a:ea typeface="標楷體" pitchFamily="65" charset="-120"/>
              </a:rPr>
              <a:t>有相當大的變異</a:t>
            </a:r>
            <a:r>
              <a:rPr lang="en-US" altLang="zh-TW" sz="2800" dirty="0">
                <a:latin typeface="標楷體" pitchFamily="65" charset="-120"/>
                <a:ea typeface="標楷體" pitchFamily="65" charset="-120"/>
              </a:rPr>
              <a:t>[</a:t>
            </a:r>
            <a:r>
              <a:rPr lang="en-US" altLang="zh-TW" sz="2800" dirty="0" err="1">
                <a:latin typeface="標楷體" pitchFamily="65" charset="-120"/>
                <a:ea typeface="標楷體" pitchFamily="65" charset="-120"/>
              </a:rPr>
              <a:t>Rietschel</a:t>
            </a:r>
            <a:r>
              <a:rPr lang="en-US" altLang="zh-TW" sz="2800" dirty="0">
                <a:latin typeface="標楷體" pitchFamily="65" charset="-120"/>
                <a:ea typeface="標楷體" pitchFamily="65" charset="-120"/>
              </a:rPr>
              <a:t> </a:t>
            </a:r>
            <a:r>
              <a:rPr lang="en-US" altLang="zh-TW" sz="2800" i="1" dirty="0">
                <a:latin typeface="標楷體" pitchFamily="65" charset="-120"/>
                <a:ea typeface="標楷體" pitchFamily="65" charset="-120"/>
              </a:rPr>
              <a:t>et al</a:t>
            </a:r>
            <a:r>
              <a:rPr lang="en-US" altLang="zh-TW" sz="2800" dirty="0">
                <a:latin typeface="標楷體" pitchFamily="65" charset="-120"/>
                <a:ea typeface="標楷體" pitchFamily="65" charset="-120"/>
              </a:rPr>
              <a:t>., 1996]</a:t>
            </a:r>
            <a:r>
              <a:rPr lang="zh-TW" altLang="zh-TW" sz="2800" dirty="0">
                <a:latin typeface="標楷體" pitchFamily="65" charset="-120"/>
                <a:ea typeface="標楷體" pitchFamily="65" charset="-120"/>
              </a:rPr>
              <a:t>。</a:t>
            </a:r>
          </a:p>
          <a:p>
            <a:pPr algn="just"/>
            <a:endParaRPr lang="zh-TW" altLang="en-US" sz="2800" dirty="0">
              <a:latin typeface="標楷體" pitchFamily="65" charset="-120"/>
              <a:ea typeface="標楷體" pitchFamily="65" charset="-120"/>
            </a:endParaRPr>
          </a:p>
        </p:txBody>
      </p:sp>
      <p:sp>
        <p:nvSpPr>
          <p:cNvPr id="15" name="文字方塊 14"/>
          <p:cNvSpPr txBox="1"/>
          <p:nvPr/>
        </p:nvSpPr>
        <p:spPr>
          <a:xfrm>
            <a:off x="720080" y="15986051"/>
            <a:ext cx="11737479" cy="2739211"/>
          </a:xfrm>
          <a:prstGeom prst="rect">
            <a:avLst/>
          </a:prstGeom>
          <a:noFill/>
        </p:spPr>
        <p:txBody>
          <a:bodyPr wrap="square" rtlCol="0">
            <a:spAutoFit/>
          </a:bodyPr>
          <a:lstStyle/>
          <a:p>
            <a:r>
              <a:rPr lang="zh-TW" altLang="en-US" sz="3200" b="1" dirty="0" smtClean="0">
                <a:latin typeface="標楷體" pitchFamily="65" charset="-120"/>
                <a:ea typeface="標楷體" pitchFamily="65" charset="-120"/>
              </a:rPr>
              <a:t>材料與方法</a:t>
            </a:r>
            <a:endParaRPr lang="en-US" altLang="zh-TW" sz="3200" b="1" dirty="0" smtClean="0">
              <a:latin typeface="標楷體" pitchFamily="65" charset="-120"/>
              <a:ea typeface="標楷體" pitchFamily="65" charset="-120"/>
            </a:endParaRPr>
          </a:p>
          <a:p>
            <a:pPr algn="just"/>
            <a:r>
              <a:rPr lang="zh-TW" altLang="zh-TW" sz="2800" dirty="0">
                <a:latin typeface="標楷體" pitchFamily="65" charset="-120"/>
                <a:ea typeface="標楷體" pitchFamily="65" charset="-120"/>
              </a:rPr>
              <a:t>實驗動物為無特定病源菌</a:t>
            </a:r>
            <a:r>
              <a:rPr lang="es-VE" altLang="zh-TW" sz="2800" dirty="0">
                <a:latin typeface="標楷體" pitchFamily="65" charset="-120"/>
                <a:ea typeface="標楷體" pitchFamily="65" charset="-120"/>
              </a:rPr>
              <a:t>(specific pathogen - free)</a:t>
            </a:r>
            <a:r>
              <a:rPr lang="zh-TW" altLang="zh-TW" sz="2800" dirty="0">
                <a:latin typeface="標楷體" pitchFamily="65" charset="-120"/>
                <a:ea typeface="標楷體" pitchFamily="65" charset="-120"/>
              </a:rPr>
              <a:t>的</a:t>
            </a:r>
            <a:r>
              <a:rPr lang="es-VE" altLang="zh-TW" sz="2800" dirty="0">
                <a:latin typeface="標楷體" pitchFamily="65" charset="-120"/>
                <a:ea typeface="標楷體" pitchFamily="65" charset="-120"/>
              </a:rPr>
              <a:t>Sprague -Dawley</a:t>
            </a:r>
            <a:r>
              <a:rPr lang="zh-TW" altLang="zh-TW" sz="2800" dirty="0">
                <a:latin typeface="標楷體" pitchFamily="65" charset="-120"/>
                <a:ea typeface="標楷體" pitchFamily="65" charset="-120"/>
              </a:rPr>
              <a:t>品系雄性大鼠，動物年齡約</a:t>
            </a:r>
            <a:r>
              <a:rPr lang="es-VE" altLang="zh-TW" sz="2800" dirty="0">
                <a:latin typeface="標楷體" pitchFamily="65" charset="-120"/>
                <a:ea typeface="標楷體" pitchFamily="65" charset="-120"/>
              </a:rPr>
              <a:t>10-12</a:t>
            </a:r>
            <a:r>
              <a:rPr lang="zh-TW" altLang="zh-TW" sz="2800" dirty="0">
                <a:latin typeface="標楷體" pitchFamily="65" charset="-120"/>
                <a:ea typeface="標楷體" pitchFamily="65" charset="-120"/>
              </a:rPr>
              <a:t>週大，體重約</a:t>
            </a:r>
            <a:r>
              <a:rPr lang="es-VE" altLang="zh-TW" sz="2800" dirty="0" smtClean="0">
                <a:latin typeface="標楷體" pitchFamily="65" charset="-120"/>
                <a:ea typeface="標楷體" pitchFamily="65" charset="-120"/>
              </a:rPr>
              <a:t>200-300gm</a:t>
            </a:r>
            <a:r>
              <a:rPr lang="zh-TW" altLang="zh-TW" sz="2800" dirty="0" smtClean="0">
                <a:latin typeface="標楷體" pitchFamily="65" charset="-120"/>
                <a:ea typeface="標楷體" pitchFamily="65" charset="-120"/>
              </a:rPr>
              <a:t>，</a:t>
            </a:r>
            <a:r>
              <a:rPr lang="zh-TW" altLang="zh-TW" sz="2800" dirty="0">
                <a:latin typeface="標楷體" pitchFamily="65" charset="-120"/>
                <a:ea typeface="標楷體" pitchFamily="65" charset="-120"/>
              </a:rPr>
              <a:t>飼養於白晝、黑夜各</a:t>
            </a:r>
            <a:r>
              <a:rPr lang="es-VE" altLang="zh-TW" sz="2800" dirty="0">
                <a:latin typeface="標楷體" pitchFamily="65" charset="-120"/>
                <a:ea typeface="標楷體" pitchFamily="65" charset="-120"/>
              </a:rPr>
              <a:t>12</a:t>
            </a:r>
            <a:r>
              <a:rPr lang="zh-TW" altLang="zh-TW" sz="2800" dirty="0">
                <a:latin typeface="標楷體" pitchFamily="65" charset="-120"/>
                <a:ea typeface="標楷體" pitchFamily="65" charset="-120"/>
              </a:rPr>
              <a:t>小時且定溫為</a:t>
            </a:r>
            <a:r>
              <a:rPr lang="es-VE" altLang="zh-TW" sz="2800" dirty="0">
                <a:latin typeface="標楷體" pitchFamily="65" charset="-120"/>
                <a:ea typeface="標楷體" pitchFamily="65" charset="-120"/>
              </a:rPr>
              <a:t>21℃</a:t>
            </a:r>
            <a:r>
              <a:rPr lang="zh-TW" altLang="zh-TW" sz="2800" dirty="0">
                <a:latin typeface="標楷體" pitchFamily="65" charset="-120"/>
                <a:ea typeface="標楷體" pitchFamily="65" charset="-120"/>
              </a:rPr>
              <a:t>之動物房，以維持大鼠生理恆定，並定時給予水、飼料以及更換墊料。動物購買回來後會先飼養一段時間使其適應動物房的環境，大鼠在進行動物實驗之前先禁食給水</a:t>
            </a:r>
            <a:r>
              <a:rPr lang="en-US" altLang="zh-TW" sz="2800" dirty="0">
                <a:latin typeface="標楷體" pitchFamily="65" charset="-120"/>
                <a:ea typeface="標楷體" pitchFamily="65" charset="-120"/>
              </a:rPr>
              <a:t>48</a:t>
            </a:r>
            <a:r>
              <a:rPr lang="zh-TW" altLang="zh-TW" sz="2800" dirty="0">
                <a:latin typeface="標楷體" pitchFamily="65" charset="-120"/>
                <a:ea typeface="標楷體" pitchFamily="65" charset="-120"/>
              </a:rPr>
              <a:t>小時。</a:t>
            </a:r>
            <a:endParaRPr lang="zh-TW" altLang="en-US" sz="2800" dirty="0">
              <a:latin typeface="標楷體" pitchFamily="65" charset="-120"/>
              <a:ea typeface="標楷體" pitchFamily="65" charset="-120"/>
            </a:endParaRPr>
          </a:p>
        </p:txBody>
      </p:sp>
      <p:sp>
        <p:nvSpPr>
          <p:cNvPr id="16" name="文字方塊 15"/>
          <p:cNvSpPr txBox="1"/>
          <p:nvPr/>
        </p:nvSpPr>
        <p:spPr>
          <a:xfrm>
            <a:off x="720080" y="27589195"/>
            <a:ext cx="11809487" cy="12218730"/>
          </a:xfrm>
          <a:prstGeom prst="rect">
            <a:avLst/>
          </a:prstGeom>
          <a:noFill/>
        </p:spPr>
        <p:txBody>
          <a:bodyPr wrap="square" rtlCol="0">
            <a:spAutoFit/>
          </a:bodyPr>
          <a:lstStyle/>
          <a:p>
            <a:r>
              <a:rPr lang="zh-TW" altLang="en-US" sz="3200" b="1" dirty="0" smtClean="0">
                <a:latin typeface="標楷體" pitchFamily="65" charset="-120"/>
                <a:ea typeface="標楷體" pitchFamily="65" charset="-120"/>
              </a:rPr>
              <a:t>討論</a:t>
            </a:r>
            <a:endParaRPr lang="en-US" altLang="zh-TW" sz="3200" b="1" dirty="0" smtClean="0">
              <a:latin typeface="標楷體" pitchFamily="65" charset="-120"/>
              <a:ea typeface="標楷體" pitchFamily="65" charset="-120"/>
            </a:endParaRPr>
          </a:p>
          <a:p>
            <a:pPr lvl="0"/>
            <a:r>
              <a:rPr lang="zh-TW" altLang="zh-TW" sz="2800" b="1" dirty="0">
                <a:latin typeface="標楷體" pitchFamily="65" charset="-120"/>
                <a:ea typeface="標楷體" pitchFamily="65" charset="-120"/>
              </a:rPr>
              <a:t>大鼠注射內毒素後腸道血漿滲漏白血球附著情況</a:t>
            </a:r>
            <a:endParaRPr lang="zh-TW" altLang="zh-TW" sz="2800" dirty="0">
              <a:latin typeface="標楷體" pitchFamily="65" charset="-120"/>
              <a:ea typeface="標楷體" pitchFamily="65" charset="-120"/>
            </a:endParaRPr>
          </a:p>
          <a:p>
            <a:pPr algn="just"/>
            <a:r>
              <a:rPr lang="zh-TW" altLang="zh-TW" sz="2800" dirty="0">
                <a:latin typeface="標楷體" pitchFamily="65" charset="-120"/>
                <a:ea typeface="標楷體" pitchFamily="65" charset="-120"/>
              </a:rPr>
              <a:t>大鼠在注射高劑量</a:t>
            </a:r>
            <a:r>
              <a:rPr lang="zh-TW" altLang="zh-TW" sz="2800" dirty="0" smtClean="0">
                <a:latin typeface="標楷體" pitchFamily="65" charset="-120"/>
                <a:ea typeface="標楷體" pitchFamily="65" charset="-120"/>
              </a:rPr>
              <a:t>的</a:t>
            </a:r>
            <a:r>
              <a:rPr lang="zh-TW" altLang="en-US" sz="2800" dirty="0" smtClean="0">
                <a:latin typeface="標楷體" pitchFamily="65" charset="-120"/>
                <a:ea typeface="標楷體" pitchFamily="65" charset="-120"/>
              </a:rPr>
              <a:t>內毒素</a:t>
            </a:r>
            <a:r>
              <a:rPr lang="zh-TW" altLang="zh-TW" sz="2800" dirty="0" smtClean="0">
                <a:latin typeface="標楷體" pitchFamily="65" charset="-120"/>
                <a:ea typeface="標楷體" pitchFamily="65" charset="-120"/>
              </a:rPr>
              <a:t>後，</a:t>
            </a:r>
            <a:r>
              <a:rPr lang="zh-TW" altLang="zh-TW" sz="2800" dirty="0" smtClean="0">
                <a:latin typeface="標楷體" pitchFamily="65" charset="-120"/>
                <a:ea typeface="標楷體" pitchFamily="65" charset="-120"/>
              </a:rPr>
              <a:t>血漿滲漏血管主要以微血管後小靜脈以及收集小靜脈為主。</a:t>
            </a:r>
            <a:r>
              <a:rPr lang="zh-TW" altLang="en-US" sz="2800" dirty="0" smtClean="0">
                <a:latin typeface="標楷體" pitchFamily="65" charset="-120"/>
                <a:ea typeface="標楷體" pitchFamily="65" charset="-120"/>
              </a:rPr>
              <a:t>而</a:t>
            </a:r>
            <a:r>
              <a:rPr lang="zh-TW" altLang="zh-TW" sz="2800" dirty="0" smtClean="0">
                <a:latin typeface="標楷體" pitchFamily="65" charset="-120"/>
                <a:ea typeface="標楷體" pitchFamily="65" charset="-120"/>
              </a:rPr>
              <a:t>經由</a:t>
            </a:r>
            <a:r>
              <a:rPr lang="zh-TW" altLang="zh-TW" sz="2800" dirty="0">
                <a:latin typeface="標楷體" pitchFamily="65" charset="-120"/>
                <a:ea typeface="標楷體" pitchFamily="65" charset="-120"/>
              </a:rPr>
              <a:t>銀染色法將腸</a:t>
            </a:r>
            <a:r>
              <a:rPr lang="zh-TW" altLang="zh-TW" sz="2800" dirty="0" smtClean="0">
                <a:latin typeface="標楷體" pitchFamily="65" charset="-120"/>
                <a:ea typeface="標楷體" pitchFamily="65" charset="-120"/>
              </a:rPr>
              <a:t>道</a:t>
            </a:r>
            <a:r>
              <a:rPr lang="zh-TW" altLang="en-US" sz="2800" dirty="0" smtClean="0">
                <a:latin typeface="標楷體" pitchFamily="65" charset="-120"/>
                <a:ea typeface="標楷體" pitchFamily="65" charset="-120"/>
              </a:rPr>
              <a:t>血管</a:t>
            </a:r>
            <a:r>
              <a:rPr lang="zh-TW" altLang="zh-TW" sz="2800" dirty="0" smtClean="0">
                <a:latin typeface="標楷體" pitchFamily="65" charset="-120"/>
                <a:ea typeface="標楷體" pitchFamily="65" charset="-120"/>
              </a:rPr>
              <a:t>完全</a:t>
            </a:r>
            <a:r>
              <a:rPr lang="zh-TW" altLang="zh-TW" sz="2800" dirty="0">
                <a:latin typeface="標楷體" pitchFamily="65" charset="-120"/>
                <a:ea typeface="標楷體" pitchFamily="65" charset="-120"/>
              </a:rPr>
              <a:t>染色後，可以發現白血球黏附的</a:t>
            </a:r>
            <a:r>
              <a:rPr lang="zh-TW" altLang="zh-TW" sz="2800" dirty="0" smtClean="0">
                <a:latin typeface="標楷體" pitchFamily="65" charset="-120"/>
                <a:ea typeface="標楷體" pitchFamily="65" charset="-120"/>
              </a:rPr>
              <a:t>銀</a:t>
            </a:r>
            <a:r>
              <a:rPr lang="zh-TW" altLang="en-US" sz="2800" dirty="0" smtClean="0">
                <a:latin typeface="標楷體" pitchFamily="65" charset="-120"/>
                <a:ea typeface="標楷體" pitchFamily="65" charset="-120"/>
              </a:rPr>
              <a:t>環</a:t>
            </a:r>
            <a:r>
              <a:rPr lang="zh-TW" altLang="zh-TW" sz="2800" dirty="0" smtClean="0">
                <a:latin typeface="標楷體" pitchFamily="65" charset="-120"/>
                <a:ea typeface="標楷體" pitchFamily="65" charset="-120"/>
              </a:rPr>
              <a:t>分</a:t>
            </a:r>
            <a:r>
              <a:rPr lang="zh-TW" altLang="en-US" sz="2800" dirty="0" smtClean="0">
                <a:latin typeface="標楷體" pitchFamily="65" charset="-120"/>
                <a:ea typeface="標楷體" pitchFamily="65" charset="-120"/>
              </a:rPr>
              <a:t>佈</a:t>
            </a:r>
            <a:r>
              <a:rPr lang="zh-TW" altLang="zh-TW" sz="2800" dirty="0" smtClean="0">
                <a:latin typeface="標楷體" pitchFamily="65" charset="-120"/>
                <a:ea typeface="標楷體" pitchFamily="65" charset="-120"/>
              </a:rPr>
              <a:t>於</a:t>
            </a:r>
            <a:r>
              <a:rPr lang="zh-TW" altLang="en-US" sz="2800" dirty="0" smtClean="0">
                <a:latin typeface="標楷體" pitchFamily="65" charset="-120"/>
                <a:ea typeface="標楷體" pitchFamily="65" charset="-120"/>
              </a:rPr>
              <a:t>微循環血</a:t>
            </a:r>
            <a:r>
              <a:rPr lang="zh-TW" altLang="zh-TW" sz="2800" dirty="0" smtClean="0">
                <a:latin typeface="標楷體" pitchFamily="65" charset="-120"/>
                <a:ea typeface="標楷體" pitchFamily="65" charset="-120"/>
              </a:rPr>
              <a:t>管壁</a:t>
            </a:r>
            <a:r>
              <a:rPr lang="zh-TW" altLang="en-US" sz="2800" dirty="0" smtClean="0">
                <a:latin typeface="標楷體" pitchFamily="65" charset="-120"/>
                <a:ea typeface="標楷體" pitchFamily="65" charset="-120"/>
              </a:rPr>
              <a:t>上</a:t>
            </a:r>
            <a:r>
              <a:rPr lang="zh-TW" altLang="zh-TW" sz="2800" dirty="0" smtClean="0">
                <a:latin typeface="標楷體" pitchFamily="65" charset="-120"/>
                <a:ea typeface="標楷體" pitchFamily="65" charset="-120"/>
              </a:rPr>
              <a:t>，在</a:t>
            </a:r>
            <a:r>
              <a:rPr lang="zh-TW" altLang="en-US" sz="2800" dirty="0" smtClean="0">
                <a:latin typeface="標楷體" pitchFamily="65" charset="-120"/>
                <a:ea typeface="標楷體" pitchFamily="65" charset="-120"/>
              </a:rPr>
              <a:t>內毒素</a:t>
            </a:r>
            <a:r>
              <a:rPr lang="zh-TW" altLang="zh-TW" sz="2800" dirty="0" smtClean="0">
                <a:latin typeface="標楷體" pitchFamily="65" charset="-120"/>
                <a:ea typeface="標楷體" pitchFamily="65" charset="-120"/>
              </a:rPr>
              <a:t>引起</a:t>
            </a:r>
            <a:r>
              <a:rPr lang="zh-TW" altLang="zh-TW" sz="2800" dirty="0">
                <a:latin typeface="標楷體" pitchFamily="65" charset="-120"/>
                <a:ea typeface="標楷體" pitchFamily="65" charset="-120"/>
              </a:rPr>
              <a:t>的發炎反應中，小靜脈的內皮細胞之間會出現許多內皮隙以及白血球黏附，這些內皮隙孔洞以及白血球會經由銀染色</a:t>
            </a:r>
            <a:r>
              <a:rPr lang="zh-TW" altLang="zh-TW" sz="2800" dirty="0" smtClean="0">
                <a:latin typeface="標楷體" pitchFamily="65" charset="-120"/>
                <a:ea typeface="標楷體" pitchFamily="65" charset="-120"/>
              </a:rPr>
              <a:t>法</a:t>
            </a:r>
            <a:r>
              <a:rPr lang="zh-TW" altLang="en-US" sz="2800" dirty="0" smtClean="0">
                <a:latin typeface="標楷體" pitchFamily="65" charset="-120"/>
                <a:ea typeface="標楷體" pitchFamily="65" charset="-120"/>
              </a:rPr>
              <a:t>完全</a:t>
            </a:r>
            <a:r>
              <a:rPr lang="zh-TW" altLang="zh-TW" sz="2800" dirty="0" smtClean="0">
                <a:latin typeface="標楷體" pitchFamily="65" charset="-120"/>
                <a:ea typeface="標楷體" pitchFamily="65" charset="-120"/>
              </a:rPr>
              <a:t>展現</a:t>
            </a:r>
            <a:r>
              <a:rPr lang="zh-TW" altLang="zh-TW" sz="2800" dirty="0">
                <a:latin typeface="標楷體" pitchFamily="65" charset="-120"/>
                <a:ea typeface="標楷體" pitchFamily="65" charset="-120"/>
              </a:rPr>
              <a:t>，銀離子會在醛類固定後的內皮細胞之間的空隙中被還原成金屬銀，因此在內皮細胞的邊界會形成銀線，且銀的顆粒會堆積在內皮隙的</a:t>
            </a:r>
            <a:r>
              <a:rPr lang="zh-TW" altLang="zh-TW" sz="2800" dirty="0" smtClean="0">
                <a:latin typeface="標楷體" pitchFamily="65" charset="-120"/>
                <a:ea typeface="標楷體" pitchFamily="65" charset="-120"/>
              </a:rPr>
              <a:t>孔洞</a:t>
            </a:r>
            <a:r>
              <a:rPr lang="zh-TW" altLang="en-US" sz="2800" dirty="0" smtClean="0">
                <a:latin typeface="標楷體" pitchFamily="65" charset="-120"/>
                <a:ea typeface="標楷體" pitchFamily="65" charset="-120"/>
              </a:rPr>
              <a:t>形成銀點</a:t>
            </a:r>
            <a:r>
              <a:rPr lang="zh-TW" altLang="zh-TW" sz="2800" dirty="0" smtClean="0">
                <a:latin typeface="標楷體" pitchFamily="65" charset="-120"/>
                <a:ea typeface="標楷體" pitchFamily="65" charset="-120"/>
              </a:rPr>
              <a:t>以及</a:t>
            </a:r>
            <a:r>
              <a:rPr lang="zh-TW" altLang="zh-TW" sz="2800" dirty="0">
                <a:latin typeface="標楷體" pitchFamily="65" charset="-120"/>
                <a:ea typeface="標楷體" pitchFamily="65" charset="-120"/>
              </a:rPr>
              <a:t>附著於內</a:t>
            </a:r>
            <a:r>
              <a:rPr lang="zh-TW" altLang="zh-TW" sz="2800" dirty="0" smtClean="0">
                <a:latin typeface="標楷體" pitchFamily="65" charset="-120"/>
                <a:ea typeface="標楷體" pitchFamily="65" charset="-120"/>
              </a:rPr>
              <a:t>皮</a:t>
            </a:r>
            <a:r>
              <a:rPr lang="zh-TW" altLang="en-US" sz="2800" dirty="0" smtClean="0">
                <a:latin typeface="標楷體" pitchFamily="65" charset="-120"/>
                <a:ea typeface="標楷體" pitchFamily="65" charset="-120"/>
              </a:rPr>
              <a:t>上的</a:t>
            </a:r>
            <a:r>
              <a:rPr lang="zh-TW" altLang="zh-TW" sz="2800" dirty="0" smtClean="0">
                <a:latin typeface="標楷體" pitchFamily="65" charset="-120"/>
                <a:ea typeface="標楷體" pitchFamily="65" charset="-120"/>
              </a:rPr>
              <a:t>白血球</a:t>
            </a:r>
            <a:r>
              <a:rPr lang="zh-TW" altLang="en-US" sz="2800" dirty="0" smtClean="0">
                <a:latin typeface="標楷體" pitchFamily="65" charset="-120"/>
                <a:ea typeface="標楷體" pitchFamily="65" charset="-120"/>
              </a:rPr>
              <a:t>會</a:t>
            </a:r>
            <a:r>
              <a:rPr lang="zh-TW" altLang="zh-TW" sz="2800" dirty="0" smtClean="0">
                <a:latin typeface="標楷體" pitchFamily="65" charset="-120"/>
                <a:ea typeface="標楷體" pitchFamily="65" charset="-120"/>
              </a:rPr>
              <a:t>形成銀</a:t>
            </a:r>
            <a:r>
              <a:rPr lang="zh-TW" altLang="en-US" sz="2800" dirty="0" smtClean="0">
                <a:latin typeface="標楷體" pitchFamily="65" charset="-120"/>
                <a:ea typeface="標楷體" pitchFamily="65" charset="-120"/>
              </a:rPr>
              <a:t>環</a:t>
            </a:r>
            <a:r>
              <a:rPr lang="zh-TW" altLang="zh-TW" sz="2800" dirty="0" smtClean="0">
                <a:latin typeface="標楷體" pitchFamily="65" charset="-120"/>
                <a:ea typeface="標楷體" pitchFamily="65" charset="-120"/>
              </a:rPr>
              <a:t>。在顯微鏡</a:t>
            </a:r>
            <a:r>
              <a:rPr lang="zh-TW" altLang="zh-TW" sz="2800" dirty="0">
                <a:latin typeface="標楷體" pitchFamily="65" charset="-120"/>
                <a:ea typeface="標楷體" pitchFamily="65" charset="-120"/>
              </a:rPr>
              <a:t>下可清楚觀察</a:t>
            </a:r>
            <a:r>
              <a:rPr lang="zh-TW" altLang="zh-TW" sz="2800" dirty="0" smtClean="0">
                <a:latin typeface="標楷體" pitchFamily="65" charset="-120"/>
                <a:ea typeface="標楷體" pitchFamily="65" charset="-120"/>
              </a:rPr>
              <a:t>到</a:t>
            </a:r>
            <a:r>
              <a:rPr lang="zh-TW" altLang="zh-TW" sz="2800" dirty="0" smtClean="0">
                <a:latin typeface="標楷體" pitchFamily="65" charset="-120"/>
                <a:ea typeface="標楷體" pitchFamily="65" charset="-120"/>
              </a:rPr>
              <a:t>白血球</a:t>
            </a:r>
            <a:r>
              <a:rPr lang="zh-TW" altLang="en-US" sz="2800" dirty="0" smtClean="0">
                <a:latin typeface="標楷體" pitchFamily="65" charset="-120"/>
                <a:ea typeface="標楷體" pitchFamily="65" charset="-120"/>
              </a:rPr>
              <a:t>主要</a:t>
            </a:r>
            <a:r>
              <a:rPr lang="zh-TW" altLang="zh-TW" sz="2800" dirty="0" smtClean="0">
                <a:latin typeface="標楷體" pitchFamily="65" charset="-120"/>
                <a:ea typeface="標楷體" pitchFamily="65" charset="-120"/>
              </a:rPr>
              <a:t>附著</a:t>
            </a:r>
            <a:r>
              <a:rPr lang="zh-TW" altLang="en-US" sz="2800" dirty="0" smtClean="0">
                <a:latin typeface="標楷體" pitchFamily="65" charset="-120"/>
                <a:ea typeface="標楷體" pitchFamily="65" charset="-120"/>
              </a:rPr>
              <a:t>在</a:t>
            </a:r>
            <a:r>
              <a:rPr lang="zh-TW" altLang="zh-TW" sz="2800" dirty="0" smtClean="0">
                <a:latin typeface="標楷體" pitchFamily="65" charset="-120"/>
                <a:ea typeface="標楷體" pitchFamily="65" charset="-120"/>
              </a:rPr>
              <a:t>小</a:t>
            </a:r>
            <a:r>
              <a:rPr lang="zh-TW" altLang="zh-TW" sz="2800" dirty="0">
                <a:latin typeface="標楷體" pitchFamily="65" charset="-120"/>
                <a:ea typeface="標楷體" pitchFamily="65" charset="-120"/>
              </a:rPr>
              <a:t>靜脈的內</a:t>
            </a:r>
            <a:r>
              <a:rPr lang="zh-TW" altLang="zh-TW" sz="2800" dirty="0" smtClean="0">
                <a:latin typeface="標楷體" pitchFamily="65" charset="-120"/>
                <a:ea typeface="標楷體" pitchFamily="65" charset="-120"/>
              </a:rPr>
              <a:t>皮邊界</a:t>
            </a:r>
            <a:r>
              <a:rPr lang="zh-TW" altLang="en-US" sz="2800" dirty="0" smtClean="0">
                <a:latin typeface="標楷體" pitchFamily="65" charset="-120"/>
                <a:ea typeface="標楷體" pitchFamily="65" charset="-120"/>
              </a:rPr>
              <a:t>上，也就是銀環會附著在銀線或是銀點上</a:t>
            </a:r>
            <a:r>
              <a:rPr lang="zh-TW" altLang="zh-TW" sz="2800" dirty="0" smtClean="0">
                <a:latin typeface="標楷體" pitchFamily="65" charset="-120"/>
                <a:ea typeface="標楷體" pitchFamily="65" charset="-120"/>
              </a:rPr>
              <a:t>。</a:t>
            </a:r>
            <a:endParaRPr lang="zh-TW" altLang="zh-TW" sz="2800" dirty="0">
              <a:latin typeface="標楷體" pitchFamily="65" charset="-120"/>
              <a:ea typeface="標楷體" pitchFamily="65" charset="-120"/>
            </a:endParaRPr>
          </a:p>
          <a:p>
            <a:r>
              <a:rPr lang="en-US" altLang="zh-TW" sz="2800" dirty="0">
                <a:latin typeface="標楷體" pitchFamily="65" charset="-120"/>
                <a:ea typeface="標楷體" pitchFamily="65" charset="-120"/>
              </a:rPr>
              <a:t> </a:t>
            </a:r>
            <a:endParaRPr lang="zh-TW" altLang="zh-TW" sz="2800" dirty="0">
              <a:latin typeface="標楷體" pitchFamily="65" charset="-120"/>
              <a:ea typeface="標楷體" pitchFamily="65" charset="-120"/>
            </a:endParaRPr>
          </a:p>
          <a:p>
            <a:pPr lvl="0"/>
            <a:r>
              <a:rPr lang="zh-TW" altLang="zh-TW" sz="2800" b="1" dirty="0">
                <a:latin typeface="標楷體" pitchFamily="65" charset="-120"/>
                <a:ea typeface="標楷體" pitchFamily="65" charset="-120"/>
              </a:rPr>
              <a:t>白血球附著的時程變化</a:t>
            </a:r>
            <a:endParaRPr lang="zh-TW" altLang="zh-TW" sz="2800" dirty="0">
              <a:latin typeface="標楷體" pitchFamily="65" charset="-120"/>
              <a:ea typeface="標楷體" pitchFamily="65" charset="-120"/>
            </a:endParaRPr>
          </a:p>
          <a:p>
            <a:r>
              <a:rPr lang="zh-TW" altLang="zh-TW" sz="2800" dirty="0">
                <a:latin typeface="標楷體" pitchFamily="65" charset="-120"/>
                <a:ea typeface="標楷體" pitchFamily="65" charset="-120"/>
              </a:rPr>
              <a:t>大鼠在</a:t>
            </a:r>
            <a:r>
              <a:rPr lang="zh-TW" altLang="zh-TW" sz="2800" dirty="0" smtClean="0">
                <a:latin typeface="標楷體" pitchFamily="65" charset="-120"/>
                <a:ea typeface="標楷體" pitchFamily="65" charset="-120"/>
              </a:rPr>
              <a:t>經過</a:t>
            </a:r>
            <a:r>
              <a:rPr lang="zh-TW" altLang="en-US" sz="2800" dirty="0" smtClean="0">
                <a:latin typeface="標楷體" pitchFamily="65" charset="-120"/>
                <a:ea typeface="標楷體" pitchFamily="65" charset="-120"/>
              </a:rPr>
              <a:t>內毒素</a:t>
            </a:r>
            <a:r>
              <a:rPr lang="zh-TW" altLang="zh-TW" sz="2800" dirty="0" smtClean="0">
                <a:latin typeface="標楷體" pitchFamily="65" charset="-120"/>
                <a:ea typeface="標楷體" pitchFamily="65" charset="-120"/>
              </a:rPr>
              <a:t>注射</a:t>
            </a:r>
            <a:r>
              <a:rPr lang="zh-TW" altLang="zh-TW" sz="2800" dirty="0">
                <a:latin typeface="標楷體" pitchFamily="65" charset="-120"/>
                <a:ea typeface="標楷體" pitchFamily="65" charset="-120"/>
              </a:rPr>
              <a:t>後</a:t>
            </a:r>
            <a:r>
              <a:rPr lang="en-US" altLang="zh-TW" sz="2800" dirty="0">
                <a:latin typeface="標楷體" pitchFamily="65" charset="-120"/>
                <a:ea typeface="標楷體" pitchFamily="65" charset="-120"/>
              </a:rPr>
              <a:t>5</a:t>
            </a:r>
            <a:r>
              <a:rPr lang="zh-TW" altLang="zh-TW" sz="2800" dirty="0">
                <a:latin typeface="標楷體" pitchFamily="65" charset="-120"/>
                <a:ea typeface="標楷體" pitchFamily="65" charset="-120"/>
              </a:rPr>
              <a:t>分鐘組別，在經由觀察以及數據計數之後，白血球附著</a:t>
            </a:r>
            <a:r>
              <a:rPr lang="zh-TW" altLang="zh-TW" sz="2800" dirty="0" smtClean="0">
                <a:latin typeface="標楷體" pitchFamily="65" charset="-120"/>
                <a:ea typeface="標楷體" pitchFamily="65" charset="-120"/>
              </a:rPr>
              <a:t>數量大於</a:t>
            </a:r>
            <a:r>
              <a:rPr lang="en-US" altLang="zh-TW" sz="2800" dirty="0" smtClean="0">
                <a:latin typeface="標楷體" pitchFamily="65" charset="-120"/>
                <a:ea typeface="標楷體" pitchFamily="65" charset="-120"/>
              </a:rPr>
              <a:t>5</a:t>
            </a:r>
            <a:r>
              <a:rPr lang="zh-TW" altLang="zh-TW" sz="2800" dirty="0" smtClean="0">
                <a:latin typeface="標楷體" pitchFamily="65" charset="-120"/>
                <a:ea typeface="標楷體" pitchFamily="65" charset="-120"/>
              </a:rPr>
              <a:t>分鐘</a:t>
            </a:r>
            <a:r>
              <a:rPr lang="zh-TW" altLang="en-US" sz="2800" dirty="0" smtClean="0">
                <a:latin typeface="標楷體" pitchFamily="65" charset="-120"/>
                <a:ea typeface="標楷體" pitchFamily="65" charset="-120"/>
              </a:rPr>
              <a:t>生理食鹽水</a:t>
            </a:r>
            <a:r>
              <a:rPr lang="zh-TW" altLang="zh-TW" sz="2800" dirty="0" smtClean="0">
                <a:latin typeface="標楷體" pitchFamily="65" charset="-120"/>
                <a:ea typeface="標楷體" pitchFamily="65" charset="-120"/>
              </a:rPr>
              <a:t>組</a:t>
            </a:r>
            <a:r>
              <a:rPr lang="zh-TW" altLang="en-US" sz="2800" dirty="0" smtClean="0">
                <a:latin typeface="標楷體" pitchFamily="65" charset="-120"/>
                <a:ea typeface="標楷體" pitchFamily="65" charset="-120"/>
              </a:rPr>
              <a:t>別</a:t>
            </a:r>
            <a:r>
              <a:rPr lang="zh-TW" altLang="zh-TW" sz="2800" dirty="0" smtClean="0">
                <a:latin typeface="標楷體" pitchFamily="65" charset="-120"/>
                <a:ea typeface="標楷體" pitchFamily="65" charset="-120"/>
              </a:rPr>
              <a:t>；</a:t>
            </a:r>
            <a:r>
              <a:rPr lang="zh-TW" altLang="en-US" sz="2800" dirty="0" smtClean="0">
                <a:latin typeface="標楷體" pitchFamily="65" charset="-120"/>
                <a:ea typeface="標楷體" pitchFamily="65" charset="-120"/>
              </a:rPr>
              <a:t>不過注射內毒素</a:t>
            </a:r>
            <a:r>
              <a:rPr lang="en-US" altLang="zh-TW" sz="2800" dirty="0" smtClean="0">
                <a:latin typeface="標楷體" pitchFamily="65" charset="-120"/>
                <a:ea typeface="標楷體" pitchFamily="65" charset="-120"/>
              </a:rPr>
              <a:t>30</a:t>
            </a:r>
            <a:r>
              <a:rPr lang="zh-TW" altLang="en-US" sz="2800" dirty="0" smtClean="0">
                <a:latin typeface="標楷體" pitchFamily="65" charset="-120"/>
                <a:ea typeface="標楷體" pitchFamily="65" charset="-120"/>
              </a:rPr>
              <a:t>分鐘後之組別，其白血球附著數量卻反而比</a:t>
            </a:r>
            <a:r>
              <a:rPr lang="en-US" altLang="zh-TW" sz="2800" dirty="0" smtClean="0">
                <a:latin typeface="標楷體" pitchFamily="65" charset="-120"/>
                <a:ea typeface="標楷體" pitchFamily="65" charset="-120"/>
              </a:rPr>
              <a:t>5</a:t>
            </a:r>
            <a:r>
              <a:rPr lang="zh-TW" altLang="en-US" sz="2800" dirty="0" smtClean="0">
                <a:latin typeface="標楷體" pitchFamily="65" charset="-120"/>
                <a:ea typeface="標楷體" pitchFamily="65" charset="-120"/>
              </a:rPr>
              <a:t>分鐘組別來得少，但是能高於注射生理食鹽水</a:t>
            </a:r>
            <a:r>
              <a:rPr lang="en-US" altLang="zh-TW" sz="2800" dirty="0" smtClean="0">
                <a:latin typeface="標楷體" pitchFamily="65" charset="-120"/>
                <a:ea typeface="標楷體" pitchFamily="65" charset="-120"/>
              </a:rPr>
              <a:t>30</a:t>
            </a:r>
            <a:r>
              <a:rPr lang="zh-TW" altLang="en-US" sz="2800" dirty="0" smtClean="0">
                <a:latin typeface="標楷體" pitchFamily="65" charset="-120"/>
                <a:ea typeface="標楷體" pitchFamily="65" charset="-120"/>
              </a:rPr>
              <a:t>分鐘之組別。</a:t>
            </a:r>
            <a:endParaRPr lang="zh-TW" altLang="zh-TW" sz="2800" dirty="0">
              <a:latin typeface="標楷體" pitchFamily="65" charset="-120"/>
              <a:ea typeface="標楷體" pitchFamily="65" charset="-120"/>
            </a:endParaRPr>
          </a:p>
          <a:p>
            <a:r>
              <a:rPr lang="en-US" altLang="zh-TW" sz="2800" dirty="0">
                <a:latin typeface="標楷體" pitchFamily="65" charset="-120"/>
                <a:ea typeface="標楷體" pitchFamily="65" charset="-120"/>
              </a:rPr>
              <a:t>  </a:t>
            </a:r>
            <a:endParaRPr lang="zh-TW" altLang="zh-TW" sz="2800" dirty="0">
              <a:latin typeface="標楷體" pitchFamily="65" charset="-120"/>
              <a:ea typeface="標楷體" pitchFamily="65" charset="-120"/>
            </a:endParaRPr>
          </a:p>
          <a:p>
            <a:pPr lvl="0"/>
            <a:r>
              <a:rPr lang="zh-TW" altLang="zh-TW" sz="2800" b="1" dirty="0">
                <a:latin typeface="標楷體" pitchFamily="65" charset="-120"/>
                <a:ea typeface="標楷體" pitchFamily="65" charset="-120"/>
              </a:rPr>
              <a:t>白血球的遷移與黏附</a:t>
            </a:r>
            <a:endParaRPr lang="zh-TW" altLang="zh-TW" sz="2800" dirty="0">
              <a:latin typeface="標楷體" pitchFamily="65" charset="-120"/>
              <a:ea typeface="標楷體" pitchFamily="65" charset="-120"/>
            </a:endParaRPr>
          </a:p>
          <a:p>
            <a:r>
              <a:rPr lang="zh-TW" altLang="zh-TW" sz="2800" dirty="0">
                <a:latin typeface="標楷體" pitchFamily="65" charset="-120"/>
                <a:ea typeface="標楷體" pitchFamily="65" charset="-120"/>
              </a:rPr>
              <a:t>在顯微鏡下觀察經過銀染色後的大鼠腸道，內皮隙的分佈確實大多於收集小靜脈或微血管後小靜脈等靜脈區域，相對的白血球黏附並不止出現於靜脈部分，就連動脈也出現了許多白血球黏附的現象。因為動脈血管壁上並沒有內皮隙的構造也無法形成內皮隙，因此白血球向動脈的遷移有可能是因為發炎反應發生時，單核球與雙核球等免疫細胞釋出或引發的免疫機制作用，而引起能與白血球作用的黏附酵素機制，造成動脈有大量白血球的黏附情形。</a:t>
            </a:r>
          </a:p>
          <a:p>
            <a:endParaRPr lang="zh-TW" altLang="en-US" sz="2800" dirty="0">
              <a:latin typeface="標楷體" pitchFamily="65" charset="-120"/>
              <a:ea typeface="標楷體" pitchFamily="65" charset="-120"/>
            </a:endParaRPr>
          </a:p>
        </p:txBody>
      </p:sp>
      <p:sp>
        <p:nvSpPr>
          <p:cNvPr id="17" name="文字方塊 16"/>
          <p:cNvSpPr txBox="1"/>
          <p:nvPr/>
        </p:nvSpPr>
        <p:spPr>
          <a:xfrm>
            <a:off x="13249647" y="30828400"/>
            <a:ext cx="11233248" cy="4462760"/>
          </a:xfrm>
          <a:prstGeom prst="rect">
            <a:avLst/>
          </a:prstGeom>
          <a:noFill/>
        </p:spPr>
        <p:txBody>
          <a:bodyPr wrap="square" rtlCol="0">
            <a:spAutoFit/>
          </a:bodyPr>
          <a:lstStyle/>
          <a:p>
            <a:pPr algn="just"/>
            <a:r>
              <a:rPr lang="zh-TW" altLang="zh-TW" sz="3200" b="1" dirty="0" smtClean="0">
                <a:latin typeface="標楷體" pitchFamily="65" charset="-120"/>
                <a:ea typeface="標楷體" pitchFamily="65" charset="-120"/>
              </a:rPr>
              <a:t>結論</a:t>
            </a:r>
            <a:endParaRPr lang="en-US" altLang="zh-TW" sz="3200" b="1" dirty="0" smtClean="0">
              <a:latin typeface="標楷體" pitchFamily="65" charset="-120"/>
              <a:ea typeface="標楷體" pitchFamily="65" charset="-120"/>
            </a:endParaRPr>
          </a:p>
          <a:p>
            <a:pPr algn="just"/>
            <a:r>
              <a:rPr lang="zh-TW" altLang="zh-TW" sz="2800" dirty="0">
                <a:latin typeface="標楷體" pitchFamily="65" charset="-120"/>
                <a:ea typeface="標楷體" pitchFamily="65" charset="-120"/>
              </a:rPr>
              <a:t>由上述實驗結果與討論當中得知以下結論，在</a:t>
            </a:r>
            <a:r>
              <a:rPr lang="zh-TW" altLang="zh-TW" sz="2800" dirty="0" smtClean="0">
                <a:latin typeface="標楷體" pitchFamily="65" charset="-120"/>
                <a:ea typeface="標楷體" pitchFamily="65" charset="-120"/>
              </a:rPr>
              <a:t>注射</a:t>
            </a:r>
            <a:r>
              <a:rPr lang="zh-TW" altLang="en-US" sz="2800" dirty="0">
                <a:latin typeface="標楷體" pitchFamily="65" charset="-120"/>
                <a:ea typeface="標楷體" pitchFamily="65" charset="-120"/>
              </a:rPr>
              <a:t>內毒素</a:t>
            </a:r>
            <a:r>
              <a:rPr lang="zh-TW" altLang="zh-TW" sz="2800" dirty="0" smtClean="0">
                <a:latin typeface="標楷體" pitchFamily="65" charset="-120"/>
                <a:ea typeface="標楷體" pitchFamily="65" charset="-120"/>
              </a:rPr>
              <a:t>誘發</a:t>
            </a:r>
            <a:r>
              <a:rPr lang="zh-TW" altLang="zh-TW" sz="2800" dirty="0">
                <a:latin typeface="標楷體" pitchFamily="65" charset="-120"/>
                <a:ea typeface="標楷體" pitchFamily="65" charset="-120"/>
              </a:rPr>
              <a:t>發炎反應後的大鼠腸道血管內皮隙血漿滲漏情形與白血球黏附的發生有著密切關係，並且藉由資料顯示，</a:t>
            </a:r>
            <a:r>
              <a:rPr lang="zh-TW" altLang="zh-TW" sz="2800" dirty="0" smtClean="0">
                <a:latin typeface="標楷體" pitchFamily="65" charset="-120"/>
                <a:ea typeface="標楷體" pitchFamily="65" charset="-120"/>
              </a:rPr>
              <a:t>注射</a:t>
            </a:r>
            <a:r>
              <a:rPr lang="zh-TW" altLang="en-US" sz="2800" dirty="0">
                <a:latin typeface="標楷體" pitchFamily="65" charset="-120"/>
                <a:ea typeface="標楷體" pitchFamily="65" charset="-120"/>
              </a:rPr>
              <a:t>內毒素</a:t>
            </a:r>
            <a:r>
              <a:rPr lang="zh-TW" altLang="zh-TW" sz="2800" dirty="0" smtClean="0">
                <a:latin typeface="標楷體" pitchFamily="65" charset="-120"/>
                <a:ea typeface="標楷體" pitchFamily="65" charset="-120"/>
              </a:rPr>
              <a:t>實驗</a:t>
            </a:r>
            <a:r>
              <a:rPr lang="zh-TW" altLang="zh-TW" sz="2800" dirty="0">
                <a:latin typeface="標楷體" pitchFamily="65" charset="-120"/>
                <a:ea typeface="標楷體" pitchFamily="65" charset="-120"/>
              </a:rPr>
              <a:t>組的腸道血管內皮隙白血球黏附情形皆明顯多於</a:t>
            </a:r>
            <a:r>
              <a:rPr lang="zh-TW" altLang="zh-TW" sz="2800" dirty="0" smtClean="0">
                <a:latin typeface="標楷體" pitchFamily="65" charset="-120"/>
                <a:ea typeface="標楷體" pitchFamily="65" charset="-120"/>
              </a:rPr>
              <a:t>注射</a:t>
            </a:r>
            <a:r>
              <a:rPr lang="zh-TW" altLang="en-US" sz="2800" dirty="0">
                <a:latin typeface="標楷體" pitchFamily="65" charset="-120"/>
                <a:ea typeface="標楷體" pitchFamily="65" charset="-120"/>
              </a:rPr>
              <a:t>生理食鹽</a:t>
            </a:r>
            <a:r>
              <a:rPr lang="zh-TW" altLang="en-US" sz="2800" dirty="0" smtClean="0">
                <a:latin typeface="標楷體" pitchFamily="65" charset="-120"/>
                <a:ea typeface="標楷體" pitchFamily="65" charset="-120"/>
              </a:rPr>
              <a:t>水</a:t>
            </a:r>
            <a:r>
              <a:rPr lang="zh-TW" altLang="zh-TW" sz="2800" dirty="0" smtClean="0">
                <a:latin typeface="標楷體" pitchFamily="65" charset="-120"/>
                <a:ea typeface="標楷體" pitchFamily="65" charset="-120"/>
              </a:rPr>
              <a:t>組</a:t>
            </a:r>
            <a:r>
              <a:rPr lang="zh-TW" altLang="en-US" sz="2800" dirty="0" smtClean="0">
                <a:latin typeface="標楷體" pitchFamily="65" charset="-120"/>
                <a:ea typeface="標楷體" pitchFamily="65" charset="-120"/>
              </a:rPr>
              <a:t>別</a:t>
            </a:r>
            <a:r>
              <a:rPr lang="zh-TW" altLang="zh-TW" sz="2800" dirty="0" smtClean="0">
                <a:latin typeface="標楷體" pitchFamily="65" charset="-120"/>
                <a:ea typeface="標楷體" pitchFamily="65" charset="-120"/>
              </a:rPr>
              <a:t>，</a:t>
            </a:r>
            <a:r>
              <a:rPr lang="zh-TW" altLang="zh-TW" sz="2800" dirty="0">
                <a:latin typeface="標楷體" pitchFamily="65" charset="-120"/>
                <a:ea typeface="標楷體" pitchFamily="65" charset="-120"/>
              </a:rPr>
              <a:t>而</a:t>
            </a:r>
            <a:r>
              <a:rPr lang="en-US" altLang="zh-TW" sz="2800" dirty="0">
                <a:latin typeface="標楷體" pitchFamily="65" charset="-120"/>
                <a:ea typeface="標楷體" pitchFamily="65" charset="-120"/>
              </a:rPr>
              <a:t>30</a:t>
            </a:r>
            <a:r>
              <a:rPr lang="zh-TW" altLang="zh-TW" sz="2800" dirty="0">
                <a:latin typeface="標楷體" pitchFamily="65" charset="-120"/>
                <a:ea typeface="標楷體" pitchFamily="65" charset="-120"/>
              </a:rPr>
              <a:t>分鐘</a:t>
            </a:r>
            <a:r>
              <a:rPr lang="zh-TW" altLang="zh-TW" sz="2800" dirty="0" smtClean="0">
                <a:latin typeface="標楷體" pitchFamily="65" charset="-120"/>
                <a:ea typeface="標楷體" pitchFamily="65" charset="-120"/>
              </a:rPr>
              <a:t>的</a:t>
            </a:r>
            <a:r>
              <a:rPr lang="zh-TW" altLang="en-US" sz="2800" dirty="0">
                <a:latin typeface="標楷體" pitchFamily="65" charset="-120"/>
                <a:ea typeface="標楷體" pitchFamily="65" charset="-120"/>
              </a:rPr>
              <a:t>內毒素</a:t>
            </a:r>
            <a:r>
              <a:rPr lang="zh-TW" altLang="zh-TW" sz="2800" dirty="0" smtClean="0">
                <a:latin typeface="標楷體" pitchFamily="65" charset="-120"/>
                <a:ea typeface="標楷體" pitchFamily="65" charset="-120"/>
              </a:rPr>
              <a:t>組不多於</a:t>
            </a:r>
            <a:r>
              <a:rPr lang="en-US" altLang="zh-TW" sz="2800" dirty="0">
                <a:latin typeface="標楷體" pitchFamily="65" charset="-120"/>
                <a:ea typeface="標楷體" pitchFamily="65" charset="-120"/>
              </a:rPr>
              <a:t>5</a:t>
            </a:r>
            <a:r>
              <a:rPr lang="zh-TW" altLang="zh-TW" sz="2800" dirty="0">
                <a:latin typeface="標楷體" pitchFamily="65" charset="-120"/>
                <a:ea typeface="標楷體" pitchFamily="65" charset="-120"/>
              </a:rPr>
              <a:t>分鐘</a:t>
            </a:r>
            <a:r>
              <a:rPr lang="zh-TW" altLang="zh-TW" sz="2800" dirty="0" smtClean="0">
                <a:latin typeface="標楷體" pitchFamily="65" charset="-120"/>
                <a:ea typeface="標楷體" pitchFamily="65" charset="-120"/>
              </a:rPr>
              <a:t>的</a:t>
            </a:r>
            <a:r>
              <a:rPr lang="zh-TW" altLang="en-US" sz="2800" dirty="0">
                <a:latin typeface="標楷體" pitchFamily="65" charset="-120"/>
                <a:ea typeface="標楷體" pitchFamily="65" charset="-120"/>
              </a:rPr>
              <a:t>內毒素</a:t>
            </a:r>
            <a:r>
              <a:rPr lang="zh-TW" altLang="zh-TW" sz="2800" dirty="0" smtClean="0">
                <a:latin typeface="標楷體" pitchFamily="65" charset="-120"/>
                <a:ea typeface="標楷體" pitchFamily="65" charset="-120"/>
              </a:rPr>
              <a:t>組</a:t>
            </a:r>
            <a:r>
              <a:rPr lang="zh-TW" altLang="zh-TW" sz="2800" dirty="0">
                <a:latin typeface="標楷體" pitchFamily="65" charset="-120"/>
                <a:ea typeface="標楷體" pitchFamily="65" charset="-120"/>
              </a:rPr>
              <a:t>。這說明了大鼠的發炎反應</a:t>
            </a:r>
            <a:r>
              <a:rPr lang="zh-TW" altLang="zh-TW" sz="2800" dirty="0" smtClean="0">
                <a:latin typeface="標楷體" pitchFamily="65" charset="-120"/>
                <a:ea typeface="標楷體" pitchFamily="65" charset="-120"/>
              </a:rPr>
              <a:t>對於</a:t>
            </a:r>
            <a:r>
              <a:rPr lang="zh-TW" altLang="en-US" sz="2800" dirty="0">
                <a:latin typeface="標楷體" pitchFamily="65" charset="-120"/>
                <a:ea typeface="標楷體" pitchFamily="65" charset="-120"/>
              </a:rPr>
              <a:t>內毒素</a:t>
            </a:r>
            <a:r>
              <a:rPr lang="zh-TW" altLang="zh-TW" sz="2800" dirty="0" smtClean="0">
                <a:latin typeface="標楷體" pitchFamily="65" charset="-120"/>
                <a:ea typeface="標楷體" pitchFamily="65" charset="-120"/>
              </a:rPr>
              <a:t>的</a:t>
            </a:r>
            <a:r>
              <a:rPr lang="zh-TW" altLang="zh-TW" sz="2800" dirty="0">
                <a:latin typeface="標楷體" pitchFamily="65" charset="-120"/>
                <a:ea typeface="標楷體" pitchFamily="65" charset="-120"/>
              </a:rPr>
              <a:t>侵入表現出了非常快速的免疫作用，造成許多的白血球在短時間內大量滲出到血管內皮隙，並遷移到周邊組織參與立即性的免疫</a:t>
            </a:r>
            <a:r>
              <a:rPr lang="zh-TW" altLang="zh-TW" sz="2800" dirty="0" smtClean="0">
                <a:latin typeface="標楷體" pitchFamily="65" charset="-120"/>
                <a:ea typeface="標楷體" pitchFamily="65" charset="-120"/>
              </a:rPr>
              <a:t>反應</a:t>
            </a:r>
            <a:r>
              <a:rPr lang="zh-TW" altLang="en-US" sz="2800" dirty="0">
                <a:latin typeface="標楷體" pitchFamily="65" charset="-120"/>
                <a:ea typeface="標楷體" pitchFamily="65" charset="-120"/>
              </a:rPr>
              <a:t>。</a:t>
            </a:r>
            <a:endParaRPr lang="zh-TW" altLang="zh-TW" sz="2800" dirty="0">
              <a:latin typeface="標楷體" pitchFamily="65" charset="-120"/>
              <a:ea typeface="標楷體" pitchFamily="65" charset="-120"/>
            </a:endParaRPr>
          </a:p>
          <a:p>
            <a:pPr algn="just"/>
            <a:endParaRPr lang="zh-TW" altLang="zh-TW" sz="2800" dirty="0">
              <a:latin typeface="標楷體" pitchFamily="65" charset="-120"/>
              <a:ea typeface="標楷體" pitchFamily="65" charset="-120"/>
            </a:endParaRPr>
          </a:p>
          <a:p>
            <a:pPr algn="just"/>
            <a:endParaRPr lang="zh-TW" altLang="en-US" sz="2800" dirty="0">
              <a:latin typeface="標楷體" pitchFamily="65" charset="-120"/>
              <a:ea typeface="標楷體" pitchFamily="65" charset="-120"/>
            </a:endParaRPr>
          </a:p>
        </p:txBody>
      </p:sp>
      <p:pic>
        <p:nvPicPr>
          <p:cNvPr id="19" name="Picture 5" descr="SOP"/>
          <p:cNvPicPr>
            <a:picLocks noChangeAspect="1" noChangeArrowheads="1"/>
          </p:cNvPicPr>
          <p:nvPr/>
        </p:nvPicPr>
        <p:blipFill>
          <a:blip r:embed="rId7" cstate="print">
            <a:lum contrast="20000"/>
          </a:blip>
          <a:srcRect l="14442" t="4716" r="11125"/>
          <a:stretch>
            <a:fillRect/>
          </a:stretch>
        </p:blipFill>
        <p:spPr bwMode="auto">
          <a:xfrm>
            <a:off x="1152303" y="19829635"/>
            <a:ext cx="4824536" cy="5805488"/>
          </a:xfrm>
          <a:prstGeom prst="rect">
            <a:avLst/>
          </a:prstGeom>
          <a:noFill/>
        </p:spPr>
      </p:pic>
      <p:pic>
        <p:nvPicPr>
          <p:cNvPr id="20" name="Picture 5" descr="銀染"/>
          <p:cNvPicPr>
            <a:picLocks noChangeAspect="1" noChangeArrowheads="1"/>
          </p:cNvPicPr>
          <p:nvPr/>
        </p:nvPicPr>
        <p:blipFill>
          <a:blip r:embed="rId8" cstate="print">
            <a:lum contrast="20000"/>
          </a:blip>
          <a:srcRect/>
          <a:stretch>
            <a:fillRect/>
          </a:stretch>
        </p:blipFill>
        <p:spPr bwMode="auto">
          <a:xfrm>
            <a:off x="6766645" y="19802475"/>
            <a:ext cx="4322762" cy="5256212"/>
          </a:xfrm>
          <a:prstGeom prst="rect">
            <a:avLst/>
          </a:prstGeom>
          <a:noFill/>
        </p:spPr>
      </p:pic>
      <p:sp>
        <p:nvSpPr>
          <p:cNvPr id="21" name="文字方塊 20"/>
          <p:cNvSpPr txBox="1"/>
          <p:nvPr/>
        </p:nvSpPr>
        <p:spPr>
          <a:xfrm>
            <a:off x="13249647" y="5760915"/>
            <a:ext cx="3024336" cy="584775"/>
          </a:xfrm>
          <a:prstGeom prst="rect">
            <a:avLst/>
          </a:prstGeom>
          <a:noFill/>
        </p:spPr>
        <p:txBody>
          <a:bodyPr wrap="square" rtlCol="0">
            <a:spAutoFit/>
          </a:bodyPr>
          <a:lstStyle/>
          <a:p>
            <a:r>
              <a:rPr lang="zh-TW" altLang="en-US" sz="3200" b="1" dirty="0" smtClean="0">
                <a:latin typeface="標楷體" pitchFamily="65" charset="-120"/>
                <a:ea typeface="標楷體" pitchFamily="65" charset="-120"/>
              </a:rPr>
              <a:t>結果</a:t>
            </a:r>
            <a:endParaRPr lang="zh-TW" altLang="en-US" sz="3200" b="1" dirty="0">
              <a:latin typeface="標楷體" pitchFamily="65" charset="-120"/>
              <a:ea typeface="標楷體" pitchFamily="65" charset="-120"/>
            </a:endParaRPr>
          </a:p>
        </p:txBody>
      </p:sp>
      <p:sp>
        <p:nvSpPr>
          <p:cNvPr id="22" name="文字方塊 21"/>
          <p:cNvSpPr txBox="1"/>
          <p:nvPr/>
        </p:nvSpPr>
        <p:spPr>
          <a:xfrm>
            <a:off x="8065071" y="19082395"/>
            <a:ext cx="2880320" cy="523220"/>
          </a:xfrm>
          <a:prstGeom prst="rect">
            <a:avLst/>
          </a:prstGeom>
          <a:noFill/>
        </p:spPr>
        <p:txBody>
          <a:bodyPr wrap="square" rtlCol="0">
            <a:spAutoFit/>
          </a:bodyPr>
          <a:lstStyle/>
          <a:p>
            <a:r>
              <a:rPr lang="zh-TW" altLang="en-US" sz="2800" dirty="0" smtClean="0">
                <a:latin typeface="標楷體" pitchFamily="65" charset="-120"/>
                <a:ea typeface="標楷體" pitchFamily="65" charset="-120"/>
              </a:rPr>
              <a:t>銀染色法</a:t>
            </a:r>
            <a:endParaRPr lang="zh-TW" altLang="en-US" sz="2800" dirty="0">
              <a:latin typeface="標楷體" pitchFamily="65" charset="-120"/>
              <a:ea typeface="標楷體" pitchFamily="65" charset="-120"/>
            </a:endParaRPr>
          </a:p>
        </p:txBody>
      </p:sp>
      <p:sp>
        <p:nvSpPr>
          <p:cNvPr id="23" name="文字方塊 22"/>
          <p:cNvSpPr txBox="1"/>
          <p:nvPr/>
        </p:nvSpPr>
        <p:spPr>
          <a:xfrm>
            <a:off x="2736479" y="19082395"/>
            <a:ext cx="4896544" cy="523220"/>
          </a:xfrm>
          <a:prstGeom prst="rect">
            <a:avLst/>
          </a:prstGeom>
          <a:noFill/>
        </p:spPr>
        <p:txBody>
          <a:bodyPr wrap="square" rtlCol="0">
            <a:spAutoFit/>
          </a:bodyPr>
          <a:lstStyle/>
          <a:p>
            <a:r>
              <a:rPr lang="zh-TW" altLang="en-US" sz="2800" dirty="0" smtClean="0">
                <a:latin typeface="標楷體" pitchFamily="65" charset="-120"/>
                <a:ea typeface="標楷體" pitchFamily="65" charset="-120"/>
              </a:rPr>
              <a:t>實驗流程</a:t>
            </a:r>
            <a:endParaRPr lang="zh-TW" altLang="en-US" sz="2800" dirty="0">
              <a:latin typeface="標楷體" pitchFamily="65" charset="-120"/>
              <a:ea typeface="標楷體" pitchFamily="65" charset="-120"/>
            </a:endParaRPr>
          </a:p>
        </p:txBody>
      </p:sp>
      <p:sp>
        <p:nvSpPr>
          <p:cNvPr id="24" name="文字方塊 23"/>
          <p:cNvSpPr txBox="1"/>
          <p:nvPr/>
        </p:nvSpPr>
        <p:spPr>
          <a:xfrm>
            <a:off x="7128967" y="27003275"/>
            <a:ext cx="3960440" cy="400110"/>
          </a:xfrm>
          <a:prstGeom prst="rect">
            <a:avLst/>
          </a:prstGeom>
          <a:noFill/>
        </p:spPr>
        <p:txBody>
          <a:bodyPr wrap="square" rtlCol="0">
            <a:spAutoFit/>
          </a:bodyPr>
          <a:lstStyle/>
          <a:p>
            <a:r>
              <a:rPr lang="zh-TW" altLang="en-US" sz="2000" dirty="0" smtClean="0">
                <a:latin typeface="標楷體" pitchFamily="65" charset="-120"/>
                <a:ea typeface="標楷體" pitchFamily="65" charset="-120"/>
              </a:rPr>
              <a:t>銀染色楚理後之大鼠腸道組織</a:t>
            </a:r>
            <a:endParaRPr lang="zh-TW" altLang="en-US" sz="2000" dirty="0">
              <a:latin typeface="標楷體" pitchFamily="65" charset="-120"/>
              <a:ea typeface="標楷體" pitchFamily="65" charset="-120"/>
            </a:endParaRPr>
          </a:p>
        </p:txBody>
      </p:sp>
      <p:grpSp>
        <p:nvGrpSpPr>
          <p:cNvPr id="37" name="群組 36"/>
          <p:cNvGrpSpPr/>
          <p:nvPr/>
        </p:nvGrpSpPr>
        <p:grpSpPr>
          <a:xfrm>
            <a:off x="12889607" y="6408987"/>
            <a:ext cx="11305256" cy="11324420"/>
            <a:chOff x="12889607" y="6726056"/>
            <a:chExt cx="11305256" cy="11324420"/>
          </a:xfrm>
        </p:grpSpPr>
        <p:pic>
          <p:nvPicPr>
            <p:cNvPr id="4" name="Picture 9" descr="20130308-40x10"/>
            <p:cNvPicPr>
              <a:picLocks noChangeAspect="1" noChangeArrowheads="1"/>
            </p:cNvPicPr>
            <p:nvPr/>
          </p:nvPicPr>
          <p:blipFill>
            <a:blip r:embed="rId9" cstate="print"/>
            <a:srcRect l="13167" r="14474"/>
            <a:stretch>
              <a:fillRect/>
            </a:stretch>
          </p:blipFill>
          <p:spPr>
            <a:xfrm>
              <a:off x="13825711" y="6769027"/>
              <a:ext cx="4824536" cy="4591050"/>
            </a:xfrm>
            <a:prstGeom prst="rect">
              <a:avLst/>
            </a:prstGeom>
            <a:noFill/>
            <a:ln/>
          </p:spPr>
        </p:pic>
        <p:pic>
          <p:nvPicPr>
            <p:cNvPr id="5" name="Picture 10" descr="20130405-40x2"/>
            <p:cNvPicPr>
              <a:picLocks noChangeAspect="1" noChangeArrowheads="1"/>
            </p:cNvPicPr>
            <p:nvPr/>
          </p:nvPicPr>
          <p:blipFill>
            <a:blip r:embed="rId10" cstate="print"/>
            <a:srcRect l="27032" t="4355" r="5936" b="9123"/>
            <a:stretch>
              <a:fillRect/>
            </a:stretch>
          </p:blipFill>
          <p:spPr>
            <a:xfrm>
              <a:off x="13825711" y="12385651"/>
              <a:ext cx="4824536" cy="4460875"/>
            </a:xfrm>
            <a:prstGeom prst="rect">
              <a:avLst/>
            </a:prstGeom>
            <a:noFill/>
            <a:ln/>
          </p:spPr>
        </p:pic>
        <p:pic>
          <p:nvPicPr>
            <p:cNvPr id="6" name="Picture 4" descr="20130408-40x7"/>
            <p:cNvPicPr>
              <a:picLocks noChangeAspect="1" noChangeArrowheads="1"/>
            </p:cNvPicPr>
            <p:nvPr/>
          </p:nvPicPr>
          <p:blipFill>
            <a:blip r:embed="rId11" cstate="print"/>
            <a:srcRect l="6995" r="15456"/>
            <a:stretch>
              <a:fillRect/>
            </a:stretch>
          </p:blipFill>
          <p:spPr bwMode="auto">
            <a:xfrm>
              <a:off x="19298319" y="6769027"/>
              <a:ext cx="4752528" cy="4536504"/>
            </a:xfrm>
            <a:prstGeom prst="rect">
              <a:avLst/>
            </a:prstGeom>
            <a:noFill/>
          </p:spPr>
        </p:pic>
        <p:pic>
          <p:nvPicPr>
            <p:cNvPr id="7" name="Picture 5" descr="20130413-40x3"/>
            <p:cNvPicPr>
              <a:picLocks noChangeAspect="1" noChangeArrowheads="1"/>
            </p:cNvPicPr>
            <p:nvPr/>
          </p:nvPicPr>
          <p:blipFill>
            <a:blip r:embed="rId12" cstate="print"/>
            <a:srcRect l="7433" t="19772" r="15324" b="30730"/>
            <a:stretch>
              <a:fillRect/>
            </a:stretch>
          </p:blipFill>
          <p:spPr bwMode="auto">
            <a:xfrm>
              <a:off x="19298319" y="12385651"/>
              <a:ext cx="4800835" cy="4464496"/>
            </a:xfrm>
            <a:prstGeom prst="rect">
              <a:avLst/>
            </a:prstGeom>
            <a:noFill/>
          </p:spPr>
        </p:pic>
        <p:sp>
          <p:nvSpPr>
            <p:cNvPr id="26" name="文字方塊 25"/>
            <p:cNvSpPr txBox="1"/>
            <p:nvPr/>
          </p:nvSpPr>
          <p:spPr>
            <a:xfrm>
              <a:off x="13753703" y="11287528"/>
              <a:ext cx="4896544" cy="830997"/>
            </a:xfrm>
            <a:prstGeom prst="rect">
              <a:avLst/>
            </a:prstGeom>
            <a:noFill/>
          </p:spPr>
          <p:txBody>
            <a:bodyPr wrap="square" rtlCol="0">
              <a:spAutoFit/>
            </a:bodyPr>
            <a:lstStyle/>
            <a:p>
              <a:r>
                <a:rPr lang="en-US" altLang="zh-TW" sz="2400" dirty="0" smtClean="0"/>
                <a:t>A: </a:t>
              </a:r>
              <a:r>
                <a:rPr lang="zh-TW" altLang="en-US" sz="2400" dirty="0" smtClean="0"/>
                <a:t>注射生理食鹽水</a:t>
              </a:r>
              <a:r>
                <a:rPr lang="en-US" altLang="zh-TW" sz="2400" dirty="0" smtClean="0"/>
                <a:t>5</a:t>
              </a:r>
              <a:r>
                <a:rPr lang="zh-TW" altLang="en-US" sz="2400" dirty="0" smtClean="0"/>
                <a:t>分鐘後，顯微鏡下大鼠腸道靜脈內皮細胞。</a:t>
              </a:r>
              <a:endParaRPr lang="zh-TW" altLang="en-US" sz="2400" dirty="0"/>
            </a:p>
          </p:txBody>
        </p:sp>
        <p:sp>
          <p:nvSpPr>
            <p:cNvPr id="27" name="文字方塊 26"/>
            <p:cNvSpPr txBox="1"/>
            <p:nvPr/>
          </p:nvSpPr>
          <p:spPr>
            <a:xfrm>
              <a:off x="19298319" y="11233523"/>
              <a:ext cx="4752528" cy="830997"/>
            </a:xfrm>
            <a:prstGeom prst="rect">
              <a:avLst/>
            </a:prstGeom>
            <a:noFill/>
          </p:spPr>
          <p:txBody>
            <a:bodyPr wrap="square" rtlCol="0">
              <a:spAutoFit/>
            </a:bodyPr>
            <a:lstStyle/>
            <a:p>
              <a:r>
                <a:rPr lang="en-US" altLang="zh-TW" sz="2400" dirty="0"/>
                <a:t>B</a:t>
              </a:r>
              <a:r>
                <a:rPr lang="en-US" altLang="zh-TW" sz="2400" dirty="0" smtClean="0"/>
                <a:t>: </a:t>
              </a:r>
              <a:r>
                <a:rPr lang="zh-TW" altLang="en-US" sz="2400" dirty="0" smtClean="0"/>
                <a:t>注</a:t>
              </a:r>
              <a:r>
                <a:rPr lang="zh-TW" altLang="en-US" sz="2400" dirty="0" smtClean="0"/>
                <a:t>射</a:t>
              </a:r>
              <a:r>
                <a:rPr lang="zh-TW" altLang="en-US" sz="2400" dirty="0" smtClean="0"/>
                <a:t>生理食鹽水</a:t>
              </a:r>
              <a:r>
                <a:rPr lang="en-US" altLang="zh-TW" sz="2400" dirty="0" smtClean="0"/>
                <a:t>30</a:t>
              </a:r>
              <a:r>
                <a:rPr lang="zh-TW" altLang="en-US" sz="2400" dirty="0" smtClean="0"/>
                <a:t>分鐘後，顯</a:t>
              </a:r>
              <a:endParaRPr lang="en-US" altLang="zh-TW" sz="2400" dirty="0" smtClean="0"/>
            </a:p>
            <a:p>
              <a:r>
                <a:rPr lang="zh-TW" altLang="en-US" sz="2400" dirty="0" smtClean="0"/>
                <a:t>微鏡下大鼠腸道靜脈內皮細胞。</a:t>
              </a:r>
              <a:endParaRPr lang="zh-TW" altLang="en-US" sz="2400" dirty="0"/>
            </a:p>
          </p:txBody>
        </p:sp>
        <p:sp>
          <p:nvSpPr>
            <p:cNvPr id="28" name="文字方塊 27"/>
            <p:cNvSpPr txBox="1"/>
            <p:nvPr/>
          </p:nvSpPr>
          <p:spPr>
            <a:xfrm>
              <a:off x="19298319" y="16850147"/>
              <a:ext cx="4896544" cy="1200329"/>
            </a:xfrm>
            <a:prstGeom prst="rect">
              <a:avLst/>
            </a:prstGeom>
            <a:noFill/>
          </p:spPr>
          <p:txBody>
            <a:bodyPr wrap="square" rtlCol="0">
              <a:spAutoFit/>
            </a:bodyPr>
            <a:lstStyle/>
            <a:p>
              <a:r>
                <a:rPr lang="en-US" altLang="zh-TW" sz="2400" dirty="0" smtClean="0"/>
                <a:t>D: </a:t>
              </a:r>
              <a:r>
                <a:rPr lang="zh-TW" altLang="en-US" sz="2400" dirty="0" smtClean="0"/>
                <a:t>注</a:t>
              </a:r>
              <a:r>
                <a:rPr lang="zh-TW" altLang="en-US" sz="2400" dirty="0" smtClean="0"/>
                <a:t>射</a:t>
              </a:r>
              <a:r>
                <a:rPr lang="zh-TW" altLang="en-US" sz="2400" dirty="0" smtClean="0"/>
                <a:t>內毒素</a:t>
              </a:r>
              <a:r>
                <a:rPr lang="en-US" altLang="zh-TW" sz="2400" dirty="0" smtClean="0"/>
                <a:t>30</a:t>
              </a:r>
              <a:r>
                <a:rPr lang="zh-TW" altLang="en-US" sz="2400" dirty="0" smtClean="0"/>
                <a:t>分鐘後，顯微鏡下大鼠腸道靜脈內皮細胞，</a:t>
              </a:r>
              <a:r>
                <a:rPr lang="zh-TW" altLang="en-US" sz="2400" dirty="0" smtClean="0"/>
                <a:t>箭號所指為白血球。</a:t>
              </a:r>
              <a:endParaRPr lang="zh-TW" altLang="en-US" sz="2400" dirty="0"/>
            </a:p>
          </p:txBody>
        </p:sp>
        <p:sp>
          <p:nvSpPr>
            <p:cNvPr id="29" name="文字方塊 28"/>
            <p:cNvSpPr txBox="1"/>
            <p:nvPr/>
          </p:nvSpPr>
          <p:spPr>
            <a:xfrm>
              <a:off x="13825711" y="16850147"/>
              <a:ext cx="4824536" cy="1200329"/>
            </a:xfrm>
            <a:prstGeom prst="rect">
              <a:avLst/>
            </a:prstGeom>
            <a:noFill/>
          </p:spPr>
          <p:txBody>
            <a:bodyPr wrap="square" rtlCol="0">
              <a:spAutoFit/>
            </a:bodyPr>
            <a:lstStyle/>
            <a:p>
              <a:r>
                <a:rPr lang="en-US" altLang="zh-TW" sz="2400" dirty="0" smtClean="0"/>
                <a:t>C: </a:t>
              </a:r>
              <a:r>
                <a:rPr lang="zh-TW" altLang="en-US" sz="2400" dirty="0" smtClean="0"/>
                <a:t>注</a:t>
              </a:r>
              <a:r>
                <a:rPr lang="zh-TW" altLang="en-US" sz="2400" dirty="0" smtClean="0"/>
                <a:t>射</a:t>
              </a:r>
              <a:r>
                <a:rPr lang="zh-TW" altLang="en-US" sz="2400" dirty="0" smtClean="0"/>
                <a:t>內毒素</a:t>
              </a:r>
              <a:r>
                <a:rPr lang="en-US" altLang="zh-TW" sz="2400" dirty="0"/>
                <a:t>5</a:t>
              </a:r>
              <a:r>
                <a:rPr lang="zh-TW" altLang="en-US" sz="2400" dirty="0" smtClean="0"/>
                <a:t>分鐘後，顯微鏡下大鼠腸道靜脈內皮細胞，箭號所指為白血球。</a:t>
              </a:r>
              <a:endParaRPr lang="zh-TW" altLang="en-US" sz="2400" dirty="0"/>
            </a:p>
          </p:txBody>
        </p:sp>
        <p:sp>
          <p:nvSpPr>
            <p:cNvPr id="30" name="文字方塊 29"/>
            <p:cNvSpPr txBox="1"/>
            <p:nvPr/>
          </p:nvSpPr>
          <p:spPr>
            <a:xfrm>
              <a:off x="13825711" y="10574418"/>
              <a:ext cx="1656184" cy="923330"/>
            </a:xfrm>
            <a:prstGeom prst="rect">
              <a:avLst/>
            </a:prstGeom>
            <a:noFill/>
          </p:spPr>
          <p:txBody>
            <a:bodyPr wrap="square" rtlCol="0">
              <a:spAutoFit/>
            </a:bodyPr>
            <a:lstStyle/>
            <a:p>
              <a:r>
                <a:rPr lang="en-US" altLang="zh-TW" sz="5400" dirty="0" smtClean="0"/>
                <a:t>A</a:t>
              </a:r>
              <a:endParaRPr lang="zh-TW" altLang="en-US" sz="5400" dirty="0"/>
            </a:p>
          </p:txBody>
        </p:sp>
        <p:sp>
          <p:nvSpPr>
            <p:cNvPr id="31" name="文字方塊 30"/>
            <p:cNvSpPr txBox="1"/>
            <p:nvPr/>
          </p:nvSpPr>
          <p:spPr>
            <a:xfrm>
              <a:off x="19298319" y="10574418"/>
              <a:ext cx="1296144" cy="923330"/>
            </a:xfrm>
            <a:prstGeom prst="rect">
              <a:avLst/>
            </a:prstGeom>
            <a:noFill/>
          </p:spPr>
          <p:txBody>
            <a:bodyPr wrap="square" rtlCol="0">
              <a:spAutoFit/>
            </a:bodyPr>
            <a:lstStyle/>
            <a:p>
              <a:r>
                <a:rPr lang="en-US" altLang="zh-TW" sz="5400" dirty="0" smtClean="0"/>
                <a:t>B</a:t>
              </a:r>
              <a:endParaRPr lang="zh-TW" altLang="en-US" sz="5400" dirty="0"/>
            </a:p>
          </p:txBody>
        </p:sp>
        <p:sp>
          <p:nvSpPr>
            <p:cNvPr id="32" name="文字方塊 31"/>
            <p:cNvSpPr txBox="1"/>
            <p:nvPr/>
          </p:nvSpPr>
          <p:spPr>
            <a:xfrm>
              <a:off x="13753703" y="16119034"/>
              <a:ext cx="1584176" cy="923330"/>
            </a:xfrm>
            <a:prstGeom prst="rect">
              <a:avLst/>
            </a:prstGeom>
            <a:noFill/>
          </p:spPr>
          <p:txBody>
            <a:bodyPr wrap="square" rtlCol="0">
              <a:spAutoFit/>
            </a:bodyPr>
            <a:lstStyle/>
            <a:p>
              <a:r>
                <a:rPr lang="en-US" altLang="zh-TW" sz="5400" dirty="0" smtClean="0"/>
                <a:t>C</a:t>
              </a:r>
              <a:endParaRPr lang="zh-TW" altLang="en-US" sz="5400" dirty="0"/>
            </a:p>
          </p:txBody>
        </p:sp>
        <p:sp>
          <p:nvSpPr>
            <p:cNvPr id="33" name="文字方塊 32"/>
            <p:cNvSpPr txBox="1"/>
            <p:nvPr/>
          </p:nvSpPr>
          <p:spPr>
            <a:xfrm>
              <a:off x="19370327" y="16047026"/>
              <a:ext cx="1512168" cy="923330"/>
            </a:xfrm>
            <a:prstGeom prst="rect">
              <a:avLst/>
            </a:prstGeom>
            <a:noFill/>
          </p:spPr>
          <p:txBody>
            <a:bodyPr wrap="square" rtlCol="0">
              <a:spAutoFit/>
            </a:bodyPr>
            <a:lstStyle/>
            <a:p>
              <a:r>
                <a:rPr lang="en-US" altLang="zh-TW" sz="5400" dirty="0" smtClean="0"/>
                <a:t>D</a:t>
              </a:r>
              <a:endParaRPr lang="zh-TW" altLang="en-US" sz="5400" dirty="0"/>
            </a:p>
          </p:txBody>
        </p:sp>
        <p:sp>
          <p:nvSpPr>
            <p:cNvPr id="34" name="向上箭號 33"/>
            <p:cNvSpPr/>
            <p:nvPr/>
          </p:nvSpPr>
          <p:spPr>
            <a:xfrm>
              <a:off x="21242535" y="15626011"/>
              <a:ext cx="216024" cy="288032"/>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向上箭號 34"/>
            <p:cNvSpPr/>
            <p:nvPr/>
          </p:nvSpPr>
          <p:spPr>
            <a:xfrm>
              <a:off x="15985951" y="14473883"/>
              <a:ext cx="216024" cy="288032"/>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文字方塊 35"/>
            <p:cNvSpPr txBox="1"/>
            <p:nvPr/>
          </p:nvSpPr>
          <p:spPr>
            <a:xfrm>
              <a:off x="12889607" y="6726056"/>
              <a:ext cx="2664296" cy="523220"/>
            </a:xfrm>
            <a:prstGeom prst="rect">
              <a:avLst/>
            </a:prstGeom>
            <a:noFill/>
          </p:spPr>
          <p:txBody>
            <a:bodyPr wrap="square" rtlCol="0">
              <a:spAutoFit/>
            </a:bodyPr>
            <a:lstStyle/>
            <a:p>
              <a:r>
                <a:rPr lang="zh-TW" altLang="en-US" sz="2800" dirty="0" smtClean="0">
                  <a:latin typeface="標楷體" pitchFamily="65" charset="-120"/>
                  <a:ea typeface="標楷體" pitchFamily="65" charset="-120"/>
                </a:rPr>
                <a:t>圖一</a:t>
              </a:r>
              <a:endParaRPr lang="zh-TW" altLang="en-US" sz="2800" dirty="0">
                <a:latin typeface="標楷體" pitchFamily="65" charset="-120"/>
                <a:ea typeface="標楷體" pitchFamily="65" charset="-120"/>
              </a:endParaRPr>
            </a:p>
          </p:txBody>
        </p:sp>
      </p:grpSp>
      <p:sp>
        <p:nvSpPr>
          <p:cNvPr id="38" name="文字方塊 37"/>
          <p:cNvSpPr txBox="1"/>
          <p:nvPr/>
        </p:nvSpPr>
        <p:spPr>
          <a:xfrm>
            <a:off x="13177639" y="17858259"/>
            <a:ext cx="2376264" cy="523220"/>
          </a:xfrm>
          <a:prstGeom prst="rect">
            <a:avLst/>
          </a:prstGeom>
          <a:noFill/>
        </p:spPr>
        <p:txBody>
          <a:bodyPr wrap="square" rtlCol="0">
            <a:spAutoFit/>
          </a:bodyPr>
          <a:lstStyle/>
          <a:p>
            <a:r>
              <a:rPr lang="zh-TW" altLang="en-US" sz="2800" dirty="0" smtClean="0">
                <a:latin typeface="標楷體" pitchFamily="65" charset="-120"/>
                <a:ea typeface="標楷體" pitchFamily="65" charset="-120"/>
              </a:rPr>
              <a:t>圖二</a:t>
            </a:r>
            <a:endParaRPr lang="zh-TW" altLang="en-US" sz="2800" dirty="0">
              <a:latin typeface="標楷體" pitchFamily="65" charset="-120"/>
              <a:ea typeface="標楷體" pitchFamily="65" charset="-120"/>
            </a:endParaRPr>
          </a:p>
        </p:txBody>
      </p:sp>
      <p:sp>
        <p:nvSpPr>
          <p:cNvPr id="40" name="文字方塊 39"/>
          <p:cNvSpPr txBox="1"/>
          <p:nvPr/>
        </p:nvSpPr>
        <p:spPr>
          <a:xfrm>
            <a:off x="14401775" y="22754803"/>
            <a:ext cx="1224136" cy="923330"/>
          </a:xfrm>
          <a:prstGeom prst="rect">
            <a:avLst/>
          </a:prstGeom>
          <a:noFill/>
        </p:spPr>
        <p:txBody>
          <a:bodyPr wrap="square" rtlCol="0">
            <a:spAutoFit/>
          </a:bodyPr>
          <a:lstStyle/>
          <a:p>
            <a:r>
              <a:rPr lang="en-US" altLang="zh-TW" sz="5400" dirty="0" smtClean="0"/>
              <a:t>A</a:t>
            </a:r>
            <a:endParaRPr lang="zh-TW" altLang="en-US" sz="5400" dirty="0"/>
          </a:p>
        </p:txBody>
      </p:sp>
      <p:sp>
        <p:nvSpPr>
          <p:cNvPr id="41" name="文字方塊 40"/>
          <p:cNvSpPr txBox="1"/>
          <p:nvPr/>
        </p:nvSpPr>
        <p:spPr>
          <a:xfrm>
            <a:off x="14401775" y="29235523"/>
            <a:ext cx="1800200" cy="923330"/>
          </a:xfrm>
          <a:prstGeom prst="rect">
            <a:avLst/>
          </a:prstGeom>
          <a:noFill/>
        </p:spPr>
        <p:txBody>
          <a:bodyPr wrap="square" rtlCol="0">
            <a:spAutoFit/>
          </a:bodyPr>
          <a:lstStyle/>
          <a:p>
            <a:r>
              <a:rPr lang="en-US" altLang="zh-TW" sz="5400" dirty="0" smtClean="0"/>
              <a:t>B</a:t>
            </a:r>
            <a:endParaRPr lang="zh-TW" altLang="en-US" sz="5400" dirty="0"/>
          </a:p>
        </p:txBody>
      </p:sp>
      <p:sp>
        <p:nvSpPr>
          <p:cNvPr id="42" name="文字方塊 41"/>
          <p:cNvSpPr txBox="1"/>
          <p:nvPr/>
        </p:nvSpPr>
        <p:spPr>
          <a:xfrm>
            <a:off x="14473783" y="23579990"/>
            <a:ext cx="8712968" cy="830997"/>
          </a:xfrm>
          <a:prstGeom prst="rect">
            <a:avLst/>
          </a:prstGeom>
          <a:noFill/>
        </p:spPr>
        <p:txBody>
          <a:bodyPr wrap="square" rtlCol="0">
            <a:spAutoFit/>
          </a:bodyPr>
          <a:lstStyle/>
          <a:p>
            <a:r>
              <a:rPr lang="en-US" altLang="zh-TW" sz="2400" dirty="0" smtClean="0"/>
              <a:t>A:</a:t>
            </a:r>
            <a:r>
              <a:rPr lang="zh-TW" altLang="en-US" sz="2400" dirty="0" smtClean="0"/>
              <a:t> 分別注射內毒素及生理食鹽水</a:t>
            </a:r>
            <a:r>
              <a:rPr lang="en-US" altLang="zh-TW" sz="2400" dirty="0" smtClean="0"/>
              <a:t>5</a:t>
            </a:r>
            <a:r>
              <a:rPr lang="zh-TW" altLang="en-US" sz="2400" dirty="0" smtClean="0"/>
              <a:t>分鐘後之組別，分析其結腸、盲腸靜脈內皮上之白血球附著情形。</a:t>
            </a:r>
            <a:endParaRPr lang="zh-TW" altLang="en-US" sz="2400" dirty="0"/>
          </a:p>
        </p:txBody>
      </p:sp>
      <p:sp>
        <p:nvSpPr>
          <p:cNvPr id="43" name="文字方塊 42"/>
          <p:cNvSpPr txBox="1"/>
          <p:nvPr/>
        </p:nvSpPr>
        <p:spPr>
          <a:xfrm>
            <a:off x="14473783" y="30060710"/>
            <a:ext cx="8712968" cy="830997"/>
          </a:xfrm>
          <a:prstGeom prst="rect">
            <a:avLst/>
          </a:prstGeom>
          <a:noFill/>
        </p:spPr>
        <p:txBody>
          <a:bodyPr wrap="square" rtlCol="0">
            <a:spAutoFit/>
          </a:bodyPr>
          <a:lstStyle/>
          <a:p>
            <a:r>
              <a:rPr lang="en-US" altLang="zh-TW" sz="2400" dirty="0"/>
              <a:t>B</a:t>
            </a:r>
            <a:r>
              <a:rPr lang="en-US" altLang="zh-TW" sz="2400" dirty="0" smtClean="0"/>
              <a:t>:</a:t>
            </a:r>
            <a:r>
              <a:rPr lang="zh-TW" altLang="en-US" sz="2400" dirty="0" smtClean="0"/>
              <a:t> 分別注射內毒素及生理食鹽水</a:t>
            </a:r>
            <a:r>
              <a:rPr lang="en-US" altLang="zh-TW" sz="2400" dirty="0" smtClean="0"/>
              <a:t>30</a:t>
            </a:r>
            <a:r>
              <a:rPr lang="zh-TW" altLang="en-US" sz="2400" dirty="0" smtClean="0"/>
              <a:t>分鐘後之組別，分析其結腸、盲腸靜脈內皮上之白血球附著情形。</a:t>
            </a:r>
            <a:endParaRPr lang="zh-TW" altLang="en-US" sz="2400" dirty="0"/>
          </a:p>
        </p:txBody>
      </p:sp>
      <p:sp>
        <p:nvSpPr>
          <p:cNvPr id="44" name="文字方塊 43"/>
          <p:cNvSpPr txBox="1"/>
          <p:nvPr/>
        </p:nvSpPr>
        <p:spPr>
          <a:xfrm>
            <a:off x="13177639" y="34708131"/>
            <a:ext cx="11521280" cy="6432530"/>
          </a:xfrm>
          <a:prstGeom prst="rect">
            <a:avLst/>
          </a:prstGeom>
          <a:noFill/>
        </p:spPr>
        <p:txBody>
          <a:bodyPr wrap="square" rtlCol="0">
            <a:spAutoFit/>
          </a:bodyPr>
          <a:lstStyle/>
          <a:p>
            <a:r>
              <a:rPr lang="zh-TW" altLang="en-US" sz="3200" b="1" dirty="0" smtClean="0">
                <a:latin typeface="標楷體" pitchFamily="65" charset="-120"/>
                <a:ea typeface="標楷體" pitchFamily="65" charset="-120"/>
              </a:rPr>
              <a:t>參考文獻</a:t>
            </a:r>
            <a:endParaRPr lang="en-US" altLang="zh-TW" sz="3200" b="1" dirty="0" smtClean="0">
              <a:latin typeface="標楷體" pitchFamily="65" charset="-120"/>
              <a:ea typeface="標楷體" pitchFamily="65" charset="-120"/>
            </a:endParaRPr>
          </a:p>
          <a:p>
            <a:pPr marL="457200" indent="-457200">
              <a:buFont typeface="+mj-lt"/>
              <a:buAutoNum type="arabicPeriod"/>
            </a:pPr>
            <a:r>
              <a:rPr lang="en-US" altLang="zh-TW" sz="2800" dirty="0" err="1"/>
              <a:t>McCuskey</a:t>
            </a:r>
            <a:r>
              <a:rPr lang="en-US" altLang="zh-TW" sz="2800" dirty="0"/>
              <a:t>, R. S., </a:t>
            </a:r>
            <a:r>
              <a:rPr lang="en-US" altLang="zh-TW" sz="2800" dirty="0" err="1"/>
              <a:t>Urbaschek</a:t>
            </a:r>
            <a:r>
              <a:rPr lang="en-US" altLang="zh-TW" sz="2800" dirty="0"/>
              <a:t>, R., &amp; </a:t>
            </a:r>
            <a:r>
              <a:rPr lang="en-US" altLang="zh-TW" sz="2800" dirty="0" err="1"/>
              <a:t>Urbaschek</a:t>
            </a:r>
            <a:r>
              <a:rPr lang="en-US" altLang="zh-TW" sz="2800" dirty="0"/>
              <a:t>, B. (1996). The microcirculation during </a:t>
            </a:r>
            <a:r>
              <a:rPr lang="en-US" altLang="zh-TW" sz="2800" dirty="0" err="1"/>
              <a:t>endotoxemia</a:t>
            </a:r>
            <a:r>
              <a:rPr lang="en-US" altLang="zh-TW" sz="2800" dirty="0"/>
              <a:t>. </a:t>
            </a:r>
            <a:r>
              <a:rPr lang="en-US" altLang="zh-TW" sz="2800" i="1" dirty="0" err="1"/>
              <a:t>Cardiovasc</a:t>
            </a:r>
            <a:r>
              <a:rPr lang="en-US" altLang="zh-TW" sz="2800" i="1" dirty="0"/>
              <a:t> Res, 32</a:t>
            </a:r>
            <a:r>
              <a:rPr lang="en-US" altLang="zh-TW" sz="2800" dirty="0"/>
              <a:t>(4), 752-763</a:t>
            </a:r>
            <a:r>
              <a:rPr lang="en-US" altLang="zh-TW" sz="2800" dirty="0" smtClean="0"/>
              <a:t>.</a:t>
            </a:r>
          </a:p>
          <a:p>
            <a:pPr marL="457200" indent="-457200">
              <a:buFont typeface="+mj-lt"/>
              <a:buAutoNum type="arabicPeriod"/>
            </a:pPr>
            <a:r>
              <a:rPr lang="en-US" altLang="zh-TW" sz="2800" dirty="0" err="1"/>
              <a:t>Rietschel</a:t>
            </a:r>
            <a:r>
              <a:rPr lang="en-US" altLang="zh-TW" sz="2800" dirty="0"/>
              <a:t>, E. T., </a:t>
            </a:r>
            <a:r>
              <a:rPr lang="en-US" altLang="zh-TW" sz="2800" dirty="0" err="1"/>
              <a:t>Brade</a:t>
            </a:r>
            <a:r>
              <a:rPr lang="en-US" altLang="zh-TW" sz="2800" dirty="0"/>
              <a:t>, H., </a:t>
            </a:r>
            <a:r>
              <a:rPr lang="en-US" altLang="zh-TW" sz="2800" dirty="0" err="1"/>
              <a:t>Holst</a:t>
            </a:r>
            <a:r>
              <a:rPr lang="en-US" altLang="zh-TW" sz="2800" dirty="0"/>
              <a:t>, O., </a:t>
            </a:r>
            <a:r>
              <a:rPr lang="en-US" altLang="zh-TW" sz="2800" dirty="0" err="1"/>
              <a:t>Brade</a:t>
            </a:r>
            <a:r>
              <a:rPr lang="en-US" altLang="zh-TW" sz="2800" dirty="0"/>
              <a:t>, L., Muller-</a:t>
            </a:r>
            <a:r>
              <a:rPr lang="en-US" altLang="zh-TW" sz="2800" dirty="0" err="1"/>
              <a:t>Loennies</a:t>
            </a:r>
            <a:r>
              <a:rPr lang="en-US" altLang="zh-TW" sz="2800" dirty="0"/>
              <a:t>, S., </a:t>
            </a:r>
            <a:r>
              <a:rPr lang="en-US" altLang="zh-TW" sz="2800" dirty="0" err="1"/>
              <a:t>Mamat</a:t>
            </a:r>
            <a:r>
              <a:rPr lang="en-US" altLang="zh-TW" sz="2800" dirty="0"/>
              <a:t>, U., </a:t>
            </a:r>
            <a:r>
              <a:rPr lang="en-US" altLang="zh-TW" sz="2800" dirty="0" err="1"/>
              <a:t>Zahringer</a:t>
            </a:r>
            <a:r>
              <a:rPr lang="en-US" altLang="zh-TW" sz="2800" dirty="0"/>
              <a:t>, U., Beckmann, F., </a:t>
            </a:r>
            <a:r>
              <a:rPr lang="en-US" altLang="zh-TW" sz="2800" dirty="0" err="1"/>
              <a:t>Seydel</a:t>
            </a:r>
            <a:r>
              <a:rPr lang="en-US" altLang="zh-TW" sz="2800" dirty="0"/>
              <a:t>, U., Brandenburg, K., Ulmer, A. J., </a:t>
            </a:r>
            <a:r>
              <a:rPr lang="en-US" altLang="zh-TW" sz="2800" dirty="0" err="1"/>
              <a:t>Mattern</a:t>
            </a:r>
            <a:r>
              <a:rPr lang="en-US" altLang="zh-TW" sz="2800" dirty="0"/>
              <a:t>, T., Heine, H., </a:t>
            </a:r>
            <a:r>
              <a:rPr lang="en-US" altLang="zh-TW" sz="2800" dirty="0" err="1"/>
              <a:t>Schletter</a:t>
            </a:r>
            <a:r>
              <a:rPr lang="en-US" altLang="zh-TW" sz="2800" dirty="0"/>
              <a:t>, J., </a:t>
            </a:r>
            <a:r>
              <a:rPr lang="en-US" altLang="zh-TW" sz="2800" dirty="0" err="1"/>
              <a:t>Loppnow</a:t>
            </a:r>
            <a:r>
              <a:rPr lang="en-US" altLang="zh-TW" sz="2800" dirty="0"/>
              <a:t>, H., </a:t>
            </a:r>
            <a:r>
              <a:rPr lang="en-US" altLang="zh-TW" sz="2800" dirty="0" err="1"/>
              <a:t>Schonbeck</a:t>
            </a:r>
            <a:r>
              <a:rPr lang="en-US" altLang="zh-TW" sz="2800" dirty="0"/>
              <a:t>, U., </a:t>
            </a:r>
            <a:r>
              <a:rPr lang="en-US" altLang="zh-TW" sz="2800" dirty="0" err="1"/>
              <a:t>Flad</a:t>
            </a:r>
            <a:r>
              <a:rPr lang="en-US" altLang="zh-TW" sz="2800" dirty="0"/>
              <a:t>, H. D., </a:t>
            </a:r>
            <a:r>
              <a:rPr lang="en-US" altLang="zh-TW" sz="2800" dirty="0" err="1"/>
              <a:t>Hauschildt</a:t>
            </a:r>
            <a:r>
              <a:rPr lang="en-US" altLang="zh-TW" sz="2800" dirty="0"/>
              <a:t>, S., </a:t>
            </a:r>
            <a:r>
              <a:rPr lang="en-US" altLang="zh-TW" sz="2800" dirty="0" err="1"/>
              <a:t>Schade</a:t>
            </a:r>
            <a:r>
              <a:rPr lang="en-US" altLang="zh-TW" sz="2800" dirty="0"/>
              <a:t>, U. F., Di </a:t>
            </a:r>
            <a:r>
              <a:rPr lang="en-US" altLang="zh-TW" sz="2800" dirty="0" err="1"/>
              <a:t>Padova</a:t>
            </a:r>
            <a:r>
              <a:rPr lang="en-US" altLang="zh-TW" sz="2800" dirty="0"/>
              <a:t>, F., </a:t>
            </a:r>
            <a:r>
              <a:rPr lang="en-US" altLang="zh-TW" sz="2800" dirty="0" err="1"/>
              <a:t>Kusumoto</a:t>
            </a:r>
            <a:r>
              <a:rPr lang="en-US" altLang="zh-TW" sz="2800" dirty="0"/>
              <a:t>, S., &amp; Schumann, R. R. (1996). Bacterial </a:t>
            </a:r>
            <a:r>
              <a:rPr lang="en-US" altLang="zh-TW" sz="2800" dirty="0" err="1"/>
              <a:t>endotoxin</a:t>
            </a:r>
            <a:r>
              <a:rPr lang="en-US" altLang="zh-TW" sz="2800" dirty="0"/>
              <a:t>: Chemical constitution, biological recognition, host response, and immunological detoxification. </a:t>
            </a:r>
            <a:r>
              <a:rPr lang="en-US" altLang="zh-TW" sz="2800" i="1" dirty="0" err="1"/>
              <a:t>Curr</a:t>
            </a:r>
            <a:r>
              <a:rPr lang="en-US" altLang="zh-TW" sz="2800" i="1" dirty="0"/>
              <a:t> Top </a:t>
            </a:r>
            <a:r>
              <a:rPr lang="en-US" altLang="zh-TW" sz="2800" i="1" dirty="0" err="1"/>
              <a:t>Microbiol</a:t>
            </a:r>
            <a:r>
              <a:rPr lang="en-US" altLang="zh-TW" sz="2800" i="1" dirty="0"/>
              <a:t> </a:t>
            </a:r>
            <a:r>
              <a:rPr lang="en-US" altLang="zh-TW" sz="2800" i="1" dirty="0" err="1"/>
              <a:t>Immunol</a:t>
            </a:r>
            <a:r>
              <a:rPr lang="en-US" altLang="zh-TW" sz="2800" i="1" dirty="0"/>
              <a:t>, 216</a:t>
            </a:r>
            <a:r>
              <a:rPr lang="en-US" altLang="zh-TW" sz="2800" dirty="0"/>
              <a:t>, 39-81.</a:t>
            </a:r>
            <a:endParaRPr lang="zh-TW" altLang="zh-TW" sz="2800" dirty="0"/>
          </a:p>
          <a:p>
            <a:endParaRPr lang="en-US" altLang="zh-TW" sz="3200" dirty="0" smtClean="0"/>
          </a:p>
          <a:p>
            <a:endParaRPr lang="zh-TW" altLang="zh-TW" sz="3200" dirty="0"/>
          </a:p>
          <a:p>
            <a:endParaRPr lang="en-US" altLang="zh-TW" sz="3200" b="1" dirty="0" smtClean="0">
              <a:latin typeface="標楷體" pitchFamily="65" charset="-120"/>
              <a:ea typeface="標楷體" pitchFamily="65" charset="-120"/>
            </a:endParaRPr>
          </a:p>
          <a:p>
            <a:endParaRPr lang="zh-TW" altLang="en-US" sz="3200" b="1" dirty="0">
              <a:latin typeface="標楷體" pitchFamily="65" charset="-120"/>
              <a:ea typeface="標楷體" pitchFamily="65" charset="-120"/>
            </a:endParaRPr>
          </a:p>
        </p:txBody>
      </p:sp>
    </p:spTree>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TotalTime>
  <Words>1071</Words>
  <Application>Microsoft Office PowerPoint</Application>
  <PresentationFormat>自訂</PresentationFormat>
  <Paragraphs>46</Paragraphs>
  <Slides>1</Slides>
  <Notes>0</Notes>
  <HiddenSlides>0</HiddenSlides>
  <MMClips>0</MMClips>
  <ScaleCrop>false</ScaleCrop>
  <HeadingPairs>
    <vt:vector size="6" baseType="variant">
      <vt:variant>
        <vt:lpstr>佈景主題</vt:lpstr>
      </vt:variant>
      <vt:variant>
        <vt:i4>1</vt:i4>
      </vt:variant>
      <vt:variant>
        <vt:lpstr>內嵌 OLE 伺服程式</vt:lpstr>
      </vt:variant>
      <vt:variant>
        <vt:i4>1</vt:i4>
      </vt:variant>
      <vt:variant>
        <vt:lpstr>投影片標題</vt:lpstr>
      </vt:variant>
      <vt:variant>
        <vt:i4>1</vt:i4>
      </vt:variant>
    </vt:vector>
  </HeadingPairs>
  <TitlesOfParts>
    <vt:vector size="3" baseType="lpstr">
      <vt:lpstr>Office 佈景主題</vt:lpstr>
      <vt:lpstr>Microsoft Office Excel 圖表</vt:lpstr>
      <vt:lpstr>投影片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shangpin</dc:creator>
  <cp:lastModifiedBy>shangpin</cp:lastModifiedBy>
  <cp:revision>11</cp:revision>
  <dcterms:created xsi:type="dcterms:W3CDTF">2013-09-25T06:38:03Z</dcterms:created>
  <dcterms:modified xsi:type="dcterms:W3CDTF">2013-09-25T08:10:58Z</dcterms:modified>
</cp:coreProperties>
</file>